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303" r:id="rId3"/>
    <p:sldId id="296" r:id="rId4"/>
    <p:sldId id="281" r:id="rId5"/>
    <p:sldId id="259" r:id="rId6"/>
    <p:sldId id="257" r:id="rId7"/>
    <p:sldId id="280" r:id="rId8"/>
    <p:sldId id="298" r:id="rId9"/>
    <p:sldId id="284" r:id="rId10"/>
    <p:sldId id="289" r:id="rId11"/>
    <p:sldId id="290" r:id="rId12"/>
    <p:sldId id="288" r:id="rId13"/>
    <p:sldId id="294" r:id="rId14"/>
    <p:sldId id="293" r:id="rId15"/>
    <p:sldId id="282" r:id="rId16"/>
    <p:sldId id="285" r:id="rId17"/>
    <p:sldId id="292" r:id="rId18"/>
    <p:sldId id="291" r:id="rId19"/>
    <p:sldId id="301" r:id="rId20"/>
    <p:sldId id="302" r:id="rId21"/>
    <p:sldId id="295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F1"/>
    <a:srgbClr val="FF8AD8"/>
    <a:srgbClr val="FFFFFF"/>
    <a:srgbClr val="76D6FF"/>
    <a:srgbClr val="73FB79"/>
    <a:srgbClr val="FF7E79"/>
    <a:srgbClr val="FFD579"/>
    <a:srgbClr val="FFFD78"/>
    <a:srgbClr val="EFB2B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550011-86C7-43E6-B145-E45903FA157F}" v="1" dt="2023-02-13T12:03:09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65"/>
  </p:normalViewPr>
  <p:slideViewPr>
    <p:cSldViewPr snapToGrid="0" snapToObjects="1">
      <p:cViewPr varScale="1">
        <p:scale>
          <a:sx n="59" d="100"/>
          <a:sy n="59" d="100"/>
        </p:scale>
        <p:origin x="7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CCEDD-33FC-4549-9C4B-467136249D6C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E2D7-BB64-C448-A95E-8D991AFCF6AC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BF05-2DA0-D14E-9ECE-89530D973318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C8C2-D038-844A-8B24-C56803C82463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9A37F-2536-4D40-9CCB-0FA27E43E7DD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189D-0C33-B045-9762-E40F1CA718A9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8055-CE9A-E849-BE9B-210D4B2A3D64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390D-2BD4-2743-968D-93379B0CD40E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CA7-A335-2D42-ADA9-04CBF88F8E11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8ED5-0C99-EA49-A9DC-334A75DD6C35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312C-C5C5-7D4E-B667-B8852DD33B12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1947E-2D3C-064F-9D4D-99E15D45CD69}" type="datetime1">
              <a:rPr kumimoji="1" lang="ja-JP" altLang="en-US" smtClean="0"/>
              <a:t>2023/2/13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福田研ゼミ</a:t>
            </a:r>
            <a:r>
              <a:rPr lang="ja-JP" altLang="en-US"/>
              <a:t>進捗報告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kumimoji="1" lang="en-US" altLang="ja-JP" dirty="0"/>
              <a:t>/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佐賀大学　理工学部　理工学科</a:t>
            </a:r>
            <a:endParaRPr kumimoji="1" lang="en-US" altLang="ja-JP" dirty="0"/>
          </a:p>
          <a:p>
            <a:r>
              <a:rPr lang="ja-JP" altLang="en-US"/>
              <a:t>情報部門　知能情報システムコース</a:t>
            </a:r>
            <a:endParaRPr lang="en-US" altLang="ja-JP" dirty="0"/>
          </a:p>
          <a:p>
            <a:r>
              <a:rPr lang="ja-JP" altLang="en-US"/>
              <a:t>指導教員：福田</a:t>
            </a:r>
            <a:r>
              <a:rPr lang="en-US" altLang="ja-JP" dirty="0"/>
              <a:t> </a:t>
            </a:r>
            <a:r>
              <a:rPr lang="ja-JP" altLang="en-US"/>
              <a:t>修</a:t>
            </a:r>
            <a:r>
              <a:rPr lang="en-US" altLang="ja-JP" dirty="0"/>
              <a:t> </a:t>
            </a:r>
            <a:r>
              <a:rPr lang="ja-JP" altLang="en-US"/>
              <a:t>教授</a:t>
            </a:r>
            <a:endParaRPr lang="en-US" altLang="ja-JP" dirty="0"/>
          </a:p>
          <a:p>
            <a:r>
              <a:rPr kumimoji="1" lang="en-US" altLang="ja-JP" dirty="0"/>
              <a:t>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78987A0-F719-1A43-BDE4-429551F6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39983BD4-B86E-DC4F-8ED5-99E97522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2" t="28698" r="36207" b="6870"/>
          <a:stretch/>
        </p:blipFill>
        <p:spPr>
          <a:xfrm>
            <a:off x="2983156" y="2558342"/>
            <a:ext cx="4403834" cy="3314129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24CAA3E-7FFB-7141-B580-BFB384A7DF15}"/>
              </a:ext>
            </a:extLst>
          </p:cNvPr>
          <p:cNvGrpSpPr/>
          <p:nvPr/>
        </p:nvGrpSpPr>
        <p:grpSpPr>
          <a:xfrm>
            <a:off x="487343" y="2019154"/>
            <a:ext cx="2340000" cy="4434769"/>
            <a:chOff x="3401997" y="2004063"/>
            <a:chExt cx="2340000" cy="4434769"/>
          </a:xfrm>
        </p:grpSpPr>
        <p:sp>
          <p:nvSpPr>
            <p:cNvPr id="22" name="角丸四角形 21">
              <a:extLst>
                <a:ext uri="{FF2B5EF4-FFF2-40B4-BE49-F238E27FC236}">
                  <a16:creationId xmlns:a16="http://schemas.microsoft.com/office/drawing/2014/main" id="{7309DDD3-FC20-AF44-ADC7-B583B35A0BE1}"/>
                </a:ext>
              </a:extLst>
            </p:cNvPr>
            <p:cNvSpPr/>
            <p:nvPr/>
          </p:nvSpPr>
          <p:spPr>
            <a:xfrm>
              <a:off x="3401997" y="2004063"/>
              <a:ext cx="2340000" cy="4434769"/>
            </a:xfrm>
            <a:prstGeom prst="roundRect">
              <a:avLst/>
            </a:prstGeom>
            <a:solidFill>
              <a:srgbClr val="FF7E79">
                <a:alpha val="45098"/>
              </a:srgbClr>
            </a:solidFill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E6CF4DED-FB07-1744-ADAC-260AEBAF4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5" t="43324" r="51245" b="25238"/>
            <a:stretch/>
          </p:blipFill>
          <p:spPr>
            <a:xfrm>
              <a:off x="3954255" y="2627360"/>
              <a:ext cx="1216171" cy="1616995"/>
            </a:xfrm>
            <a:prstGeom prst="rect">
              <a:avLst/>
            </a:prstGeom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B3036CD-1186-9940-B77E-88E74C09E0E5}"/>
                </a:ext>
              </a:extLst>
            </p:cNvPr>
            <p:cNvSpPr txBox="1"/>
            <p:nvPr/>
          </p:nvSpPr>
          <p:spPr>
            <a:xfrm>
              <a:off x="4017814" y="2076946"/>
              <a:ext cx="1108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誤認識</a:t>
              </a: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CE274D0-EF16-7E4D-B50D-BBCB48A0F32E}"/>
              </a:ext>
            </a:extLst>
          </p:cNvPr>
          <p:cNvSpPr txBox="1"/>
          <p:nvPr/>
        </p:nvSpPr>
        <p:spPr>
          <a:xfrm>
            <a:off x="613271" y="1255561"/>
            <a:ext cx="1770036" cy="523220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XR</a:t>
            </a:r>
            <a:endParaRPr kumimoji="1"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8365C62-727C-4545-9142-983D41BABD4F}"/>
              </a:ext>
            </a:extLst>
          </p:cNvPr>
          <p:cNvSpPr txBox="1"/>
          <p:nvPr/>
        </p:nvSpPr>
        <p:spPr>
          <a:xfrm>
            <a:off x="925780" y="3181325"/>
            <a:ext cx="1482437" cy="584775"/>
          </a:xfrm>
          <a:prstGeom prst="rect">
            <a:avLst/>
          </a:prstGeom>
          <a:solidFill>
            <a:srgbClr val="FFFFFF">
              <a:alpha val="7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kumimoji="1" lang="ja-JP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表 3">
            <a:extLst>
              <a:ext uri="{FF2B5EF4-FFF2-40B4-BE49-F238E27FC236}">
                <a16:creationId xmlns:a16="http://schemas.microsoft.com/office/drawing/2014/main" id="{AD679B84-7D60-C64E-BAD7-3A3A0655F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71363"/>
              </p:ext>
            </p:extLst>
          </p:nvPr>
        </p:nvGraphicFramePr>
        <p:xfrm>
          <a:off x="6218093" y="1483672"/>
          <a:ext cx="25371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110096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73.9%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Animal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73.9%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Mammal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73.9%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73.9%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graphicFrame>
        <p:nvGraphicFramePr>
          <p:cNvPr id="27" name="表 3">
            <a:extLst>
              <a:ext uri="{FF2B5EF4-FFF2-40B4-BE49-F238E27FC236}">
                <a16:creationId xmlns:a16="http://schemas.microsoft.com/office/drawing/2014/main" id="{9560D997-A6B7-1C45-9F49-5542AB7C1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22789"/>
              </p:ext>
            </p:extLst>
          </p:nvPr>
        </p:nvGraphicFramePr>
        <p:xfrm>
          <a:off x="6218093" y="3647127"/>
          <a:ext cx="28344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802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391651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0. 23481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0.39088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Left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0.43329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0.29029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E37BEAC-68F3-624A-944B-C43F93BD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21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24CAA3E-7FFB-7141-B580-BFB384A7DF15}"/>
              </a:ext>
            </a:extLst>
          </p:cNvPr>
          <p:cNvGrpSpPr/>
          <p:nvPr/>
        </p:nvGrpSpPr>
        <p:grpSpPr>
          <a:xfrm>
            <a:off x="487343" y="2019154"/>
            <a:ext cx="2340000" cy="4434769"/>
            <a:chOff x="3401997" y="2004063"/>
            <a:chExt cx="2340000" cy="4434769"/>
          </a:xfrm>
        </p:grpSpPr>
        <p:sp>
          <p:nvSpPr>
            <p:cNvPr id="22" name="角丸四角形 21">
              <a:extLst>
                <a:ext uri="{FF2B5EF4-FFF2-40B4-BE49-F238E27FC236}">
                  <a16:creationId xmlns:a16="http://schemas.microsoft.com/office/drawing/2014/main" id="{7309DDD3-FC20-AF44-ADC7-B583B35A0BE1}"/>
                </a:ext>
              </a:extLst>
            </p:cNvPr>
            <p:cNvSpPr/>
            <p:nvPr/>
          </p:nvSpPr>
          <p:spPr>
            <a:xfrm>
              <a:off x="3401997" y="2004063"/>
              <a:ext cx="2340000" cy="4434769"/>
            </a:xfrm>
            <a:prstGeom prst="roundRect">
              <a:avLst/>
            </a:prstGeom>
            <a:solidFill>
              <a:srgbClr val="FF7E79">
                <a:alpha val="45098"/>
              </a:srgbClr>
            </a:solidFill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4E31016E-F850-6C48-B7D2-D340264D4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38" t="35094" r="54662" b="31280"/>
            <a:stretch/>
          </p:blipFill>
          <p:spPr>
            <a:xfrm>
              <a:off x="3973568" y="4496323"/>
              <a:ext cx="1216171" cy="1729611"/>
            </a:xfrm>
            <a:prstGeom prst="rect">
              <a:avLst/>
            </a:prstGeom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B3036CD-1186-9940-B77E-88E74C09E0E5}"/>
                </a:ext>
              </a:extLst>
            </p:cNvPr>
            <p:cNvSpPr txBox="1"/>
            <p:nvPr/>
          </p:nvSpPr>
          <p:spPr>
            <a:xfrm>
              <a:off x="4017814" y="2076946"/>
              <a:ext cx="1108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誤認識</a:t>
              </a: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CE274D0-EF16-7E4D-B50D-BBCB48A0F32E}"/>
              </a:ext>
            </a:extLst>
          </p:cNvPr>
          <p:cNvSpPr txBox="1"/>
          <p:nvPr/>
        </p:nvSpPr>
        <p:spPr>
          <a:xfrm>
            <a:off x="613271" y="1255561"/>
            <a:ext cx="1770036" cy="523220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XR</a:t>
            </a:r>
            <a:endParaRPr kumimoji="1"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7E6C4F6-5929-4D45-8EE9-BA914D0A22C9}"/>
              </a:ext>
            </a:extLst>
          </p:cNvPr>
          <p:cNvSpPr txBox="1"/>
          <p:nvPr/>
        </p:nvSpPr>
        <p:spPr>
          <a:xfrm>
            <a:off x="925780" y="5064297"/>
            <a:ext cx="1482437" cy="584775"/>
          </a:xfrm>
          <a:prstGeom prst="rect">
            <a:avLst/>
          </a:prstGeom>
          <a:solidFill>
            <a:srgbClr val="FFFFFF">
              <a:alpha val="7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kumimoji="1" lang="ja-JP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図 17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EAB57655-A2AB-8A42-94E2-466A0F4B8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1" t="13323" r="36326" b="2734"/>
          <a:stretch/>
        </p:blipFill>
        <p:spPr>
          <a:xfrm>
            <a:off x="2925908" y="2077759"/>
            <a:ext cx="4359165" cy="4317558"/>
          </a:xfrm>
          <a:prstGeom prst="rect">
            <a:avLst/>
          </a:prstGeom>
        </p:spPr>
      </p:pic>
      <p:graphicFrame>
        <p:nvGraphicFramePr>
          <p:cNvPr id="19" name="表 3">
            <a:extLst>
              <a:ext uri="{FF2B5EF4-FFF2-40B4-BE49-F238E27FC236}">
                <a16:creationId xmlns:a16="http://schemas.microsoft.com/office/drawing/2014/main" id="{FFE304CB-3CAD-A643-9047-02ADA8562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09891"/>
              </p:ext>
            </p:extLst>
          </p:nvPr>
        </p:nvGraphicFramePr>
        <p:xfrm>
          <a:off x="6069423" y="3597014"/>
          <a:ext cx="28344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802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391651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0.30543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0.30341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Left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0.31575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0.31064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graphicFrame>
        <p:nvGraphicFramePr>
          <p:cNvPr id="25" name="表 3">
            <a:extLst>
              <a:ext uri="{FF2B5EF4-FFF2-40B4-BE49-F238E27FC236}">
                <a16:creationId xmlns:a16="http://schemas.microsoft.com/office/drawing/2014/main" id="{B65C3566-78FE-1B47-B2F2-01FD22D5C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213325"/>
              </p:ext>
            </p:extLst>
          </p:nvPr>
        </p:nvGraphicFramePr>
        <p:xfrm>
          <a:off x="6069423" y="1408469"/>
          <a:ext cx="25371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110096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Bird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85.6%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Animal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85.6%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Hair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73.9%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D024348-7730-064A-B2EB-FFE820CF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04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21D7ADE-ABC5-574D-8F06-945260B710F2}"/>
              </a:ext>
            </a:extLst>
          </p:cNvPr>
          <p:cNvGrpSpPr/>
          <p:nvPr/>
        </p:nvGrpSpPr>
        <p:grpSpPr>
          <a:xfrm>
            <a:off x="490257" y="2016393"/>
            <a:ext cx="2340000" cy="4434769"/>
            <a:chOff x="6316650" y="2020393"/>
            <a:chExt cx="2340000" cy="4434769"/>
          </a:xfrm>
        </p:grpSpPr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0D2537BE-DC12-DE4F-B596-FDAD8293772F}"/>
                </a:ext>
              </a:extLst>
            </p:cNvPr>
            <p:cNvSpPr/>
            <p:nvPr/>
          </p:nvSpPr>
          <p:spPr>
            <a:xfrm>
              <a:off x="6316650" y="2020393"/>
              <a:ext cx="2340000" cy="4434769"/>
            </a:xfrm>
            <a:prstGeom prst="roundRect">
              <a:avLst/>
            </a:prstGeom>
            <a:solidFill>
              <a:srgbClr val="76D6FF">
                <a:alpha val="43137"/>
              </a:srgbClr>
            </a:solidFill>
            <a:ln>
              <a:solidFill>
                <a:srgbClr val="76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6" name="図 25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821E592C-8563-854D-9889-BB144B447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515" t="39684" r="50000" b="23528"/>
            <a:stretch/>
          </p:blipFill>
          <p:spPr>
            <a:xfrm>
              <a:off x="6641522" y="3473713"/>
              <a:ext cx="1690256" cy="1892151"/>
            </a:xfrm>
            <a:prstGeom prst="rect">
              <a:avLst/>
            </a:prstGeom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E2F29995-BF54-CA4D-969C-C55D4EBEDAE6}"/>
                </a:ext>
              </a:extLst>
            </p:cNvPr>
            <p:cNvSpPr txBox="1"/>
            <p:nvPr/>
          </p:nvSpPr>
          <p:spPr>
            <a:xfrm>
              <a:off x="6808806" y="2076944"/>
              <a:ext cx="14048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認識可能</a:t>
              </a: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CE274D0-EF16-7E4D-B50D-BBCB48A0F32E}"/>
              </a:ext>
            </a:extLst>
          </p:cNvPr>
          <p:cNvSpPr txBox="1"/>
          <p:nvPr/>
        </p:nvSpPr>
        <p:spPr>
          <a:xfrm>
            <a:off x="613271" y="1255561"/>
            <a:ext cx="1770036" cy="523220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XR</a:t>
            </a:r>
            <a:endParaRPr kumimoji="1"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図 1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0BDA1E09-8440-B345-A5C6-CB4A1272A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 t="13388" r="36194" b="2657"/>
          <a:stretch/>
        </p:blipFill>
        <p:spPr>
          <a:xfrm>
            <a:off x="2927968" y="2078210"/>
            <a:ext cx="4403036" cy="4318255"/>
          </a:xfrm>
          <a:prstGeom prst="rect">
            <a:avLst/>
          </a:prstGeom>
        </p:spPr>
      </p:pic>
      <p:graphicFrame>
        <p:nvGraphicFramePr>
          <p:cNvPr id="28" name="表 3">
            <a:extLst>
              <a:ext uri="{FF2B5EF4-FFF2-40B4-BE49-F238E27FC236}">
                <a16:creationId xmlns:a16="http://schemas.microsoft.com/office/drawing/2014/main" id="{2BD1BE87-4DCD-3642-B673-75AA98CD1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27211"/>
              </p:ext>
            </p:extLst>
          </p:nvPr>
        </p:nvGraphicFramePr>
        <p:xfrm>
          <a:off x="6069423" y="3597014"/>
          <a:ext cx="28344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802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391651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0.41333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0.35432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Left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0.31293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0.35551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graphicFrame>
        <p:nvGraphicFramePr>
          <p:cNvPr id="33" name="表 3">
            <a:extLst>
              <a:ext uri="{FF2B5EF4-FFF2-40B4-BE49-F238E27FC236}">
                <a16:creationId xmlns:a16="http://schemas.microsoft.com/office/drawing/2014/main" id="{0B2DE221-A70D-4947-9239-467C83765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040802"/>
              </p:ext>
            </p:extLst>
          </p:nvPr>
        </p:nvGraphicFramePr>
        <p:xfrm>
          <a:off x="6062447" y="1389376"/>
          <a:ext cx="25371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110096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91.2%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Clothing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Hair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72.7%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7AB7A42-5C5C-9C48-AAC9-0F68A1D6CF07}"/>
              </a:ext>
            </a:extLst>
          </p:cNvPr>
          <p:cNvSpPr txBox="1"/>
          <p:nvPr/>
        </p:nvSpPr>
        <p:spPr>
          <a:xfrm>
            <a:off x="5973201" y="2226496"/>
            <a:ext cx="2715606" cy="616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63CE3AF-7D0D-2248-AFB6-9F669C5B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23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EF0684F-7071-8E48-99F3-CB65CB9EF9B8}"/>
              </a:ext>
            </a:extLst>
          </p:cNvPr>
          <p:cNvGrpSpPr/>
          <p:nvPr/>
        </p:nvGrpSpPr>
        <p:grpSpPr>
          <a:xfrm>
            <a:off x="854049" y="1991995"/>
            <a:ext cx="3240000" cy="4434769"/>
            <a:chOff x="490257" y="2019155"/>
            <a:chExt cx="2340000" cy="4434769"/>
          </a:xfrm>
        </p:grpSpPr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35A15DB4-3BEC-F84A-A58D-9FB58BD34B15}"/>
                </a:ext>
              </a:extLst>
            </p:cNvPr>
            <p:cNvSpPr/>
            <p:nvPr/>
          </p:nvSpPr>
          <p:spPr>
            <a:xfrm>
              <a:off x="490257" y="2019155"/>
              <a:ext cx="2340000" cy="4434769"/>
            </a:xfrm>
            <a:prstGeom prst="roundRect">
              <a:avLst/>
            </a:prstGeom>
            <a:solidFill>
              <a:srgbClr val="FFD579">
                <a:alpha val="45098"/>
              </a:srgbClr>
            </a:solidFill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D2E2638-B373-8345-B799-487A55D85ADE}"/>
                </a:ext>
              </a:extLst>
            </p:cNvPr>
            <p:cNvSpPr txBox="1"/>
            <p:nvPr/>
          </p:nvSpPr>
          <p:spPr>
            <a:xfrm>
              <a:off x="1152286" y="2306539"/>
              <a:ext cx="1015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認識不可</a:t>
              </a: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241F96D-6A1A-214C-89ED-FC47611E1C9B}"/>
              </a:ext>
            </a:extLst>
          </p:cNvPr>
          <p:cNvGrpSpPr/>
          <p:nvPr/>
        </p:nvGrpSpPr>
        <p:grpSpPr>
          <a:xfrm>
            <a:off x="5049951" y="1991996"/>
            <a:ext cx="3240000" cy="4434769"/>
            <a:chOff x="6316650" y="2020393"/>
            <a:chExt cx="2340000" cy="4434769"/>
          </a:xfrm>
        </p:grpSpPr>
        <p:sp>
          <p:nvSpPr>
            <p:cNvPr id="30" name="角丸四角形 29">
              <a:extLst>
                <a:ext uri="{FF2B5EF4-FFF2-40B4-BE49-F238E27FC236}">
                  <a16:creationId xmlns:a16="http://schemas.microsoft.com/office/drawing/2014/main" id="{091730FA-8AC7-A34E-BF3E-15F810CC1507}"/>
                </a:ext>
              </a:extLst>
            </p:cNvPr>
            <p:cNvSpPr/>
            <p:nvPr/>
          </p:nvSpPr>
          <p:spPr>
            <a:xfrm>
              <a:off x="6316650" y="2020393"/>
              <a:ext cx="2340000" cy="4434769"/>
            </a:xfrm>
            <a:prstGeom prst="roundRect">
              <a:avLst/>
            </a:prstGeom>
            <a:solidFill>
              <a:srgbClr val="76D6FF">
                <a:alpha val="43137"/>
              </a:srgbClr>
            </a:solidFill>
            <a:ln>
              <a:solidFill>
                <a:srgbClr val="76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8B77D54-EDE2-BC45-B845-B3ADD86BF41A}"/>
                </a:ext>
              </a:extLst>
            </p:cNvPr>
            <p:cNvSpPr txBox="1"/>
            <p:nvPr/>
          </p:nvSpPr>
          <p:spPr>
            <a:xfrm>
              <a:off x="6960878" y="2307775"/>
              <a:ext cx="1051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認識可能</a:t>
              </a:r>
            </a:p>
          </p:txBody>
        </p:sp>
      </p:grpSp>
      <p:pic>
        <p:nvPicPr>
          <p:cNvPr id="23" name="図 2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73851A77-1AA8-0C4E-997A-1D4D17338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01" t="48373" r="52550" b="40116"/>
          <a:stretch/>
        </p:blipFill>
        <p:spPr>
          <a:xfrm>
            <a:off x="5589951" y="3182693"/>
            <a:ext cx="2160000" cy="2107690"/>
          </a:xfrm>
          <a:prstGeom prst="rect">
            <a:avLst/>
          </a:prstGeom>
        </p:spPr>
      </p:pic>
      <p:pic>
        <p:nvPicPr>
          <p:cNvPr id="4" name="図 3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CEF9C94B-BFD5-8B44-8249-C15F2FFE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43" t="54050" r="54729" b="36107"/>
          <a:stretch/>
        </p:blipFill>
        <p:spPr>
          <a:xfrm>
            <a:off x="1394049" y="3220838"/>
            <a:ext cx="2160000" cy="2031401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C20B164-2773-2749-8FCF-6F0062F5A470}"/>
              </a:ext>
            </a:extLst>
          </p:cNvPr>
          <p:cNvSpPr txBox="1"/>
          <p:nvPr/>
        </p:nvSpPr>
        <p:spPr>
          <a:xfrm>
            <a:off x="628649" y="1273947"/>
            <a:ext cx="2967479" cy="523220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12 Pro Max</a:t>
            </a:r>
            <a:endParaRPr kumimoji="1"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1AD218D-44F0-8C49-B27D-4625FBC5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825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BF5F652D-859E-B240-A12C-E7E734308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1" t="24677" r="34346" b="13216"/>
          <a:stretch/>
        </p:blipFill>
        <p:spPr>
          <a:xfrm>
            <a:off x="2927968" y="2107616"/>
            <a:ext cx="3974471" cy="4259353"/>
          </a:xfrm>
          <a:prstGeom prst="rect">
            <a:avLst/>
          </a:prstGeom>
        </p:spPr>
      </p:pic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21D7ADE-ABC5-574D-8F06-945260B710F2}"/>
              </a:ext>
            </a:extLst>
          </p:cNvPr>
          <p:cNvGrpSpPr/>
          <p:nvPr/>
        </p:nvGrpSpPr>
        <p:grpSpPr>
          <a:xfrm>
            <a:off x="490257" y="2016393"/>
            <a:ext cx="2340000" cy="4434769"/>
            <a:chOff x="6316650" y="2020393"/>
            <a:chExt cx="2340000" cy="4434769"/>
          </a:xfrm>
        </p:grpSpPr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0D2537BE-DC12-DE4F-B596-FDAD8293772F}"/>
                </a:ext>
              </a:extLst>
            </p:cNvPr>
            <p:cNvSpPr/>
            <p:nvPr/>
          </p:nvSpPr>
          <p:spPr>
            <a:xfrm>
              <a:off x="6316650" y="2020393"/>
              <a:ext cx="2340000" cy="4434769"/>
            </a:xfrm>
            <a:prstGeom prst="roundRect">
              <a:avLst/>
            </a:prstGeom>
            <a:solidFill>
              <a:srgbClr val="76D6FF">
                <a:alpha val="43137"/>
              </a:srgbClr>
            </a:solidFill>
            <a:ln>
              <a:solidFill>
                <a:srgbClr val="76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E2F29995-BF54-CA4D-969C-C55D4EBEDAE6}"/>
                </a:ext>
              </a:extLst>
            </p:cNvPr>
            <p:cNvSpPr txBox="1"/>
            <p:nvPr/>
          </p:nvSpPr>
          <p:spPr>
            <a:xfrm>
              <a:off x="6808806" y="2076944"/>
              <a:ext cx="14048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認識可能</a:t>
              </a: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CE274D0-EF16-7E4D-B50D-BBCB48A0F32E}"/>
              </a:ext>
            </a:extLst>
          </p:cNvPr>
          <p:cNvSpPr txBox="1"/>
          <p:nvPr/>
        </p:nvSpPr>
        <p:spPr>
          <a:xfrm>
            <a:off x="628649" y="1273947"/>
            <a:ext cx="2967479" cy="523220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12 Pro Max</a:t>
            </a:r>
            <a:endParaRPr kumimoji="1"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表 3">
            <a:extLst>
              <a:ext uri="{FF2B5EF4-FFF2-40B4-BE49-F238E27FC236}">
                <a16:creationId xmlns:a16="http://schemas.microsoft.com/office/drawing/2014/main" id="{2BD1BE87-4DCD-3642-B673-75AA98CD1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64618"/>
              </p:ext>
            </p:extLst>
          </p:nvPr>
        </p:nvGraphicFramePr>
        <p:xfrm>
          <a:off x="6069423" y="3597014"/>
          <a:ext cx="28344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802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391651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0.14793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0.10158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Left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0.40722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0.44212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graphicFrame>
        <p:nvGraphicFramePr>
          <p:cNvPr id="33" name="表 3">
            <a:extLst>
              <a:ext uri="{FF2B5EF4-FFF2-40B4-BE49-F238E27FC236}">
                <a16:creationId xmlns:a16="http://schemas.microsoft.com/office/drawing/2014/main" id="{0B2DE221-A70D-4947-9239-467C83765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424367"/>
              </p:ext>
            </p:extLst>
          </p:nvPr>
        </p:nvGraphicFramePr>
        <p:xfrm>
          <a:off x="6069423" y="2402256"/>
          <a:ext cx="253711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110096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68.9%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</a:tbl>
          </a:graphicData>
        </a:graphic>
      </p:graphicFrame>
      <p:pic>
        <p:nvPicPr>
          <p:cNvPr id="17" name="図 16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58B01D1D-B43E-EC4B-8FE8-C6016C930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01" t="48373" r="52550" b="40116"/>
          <a:stretch/>
        </p:blipFill>
        <p:spPr>
          <a:xfrm>
            <a:off x="1254884" y="3839044"/>
            <a:ext cx="809053" cy="789466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560980A-0ED0-A444-BCA6-4F05B45E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105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0B810C-582A-1742-9E58-99D0B64924A9}"/>
              </a:ext>
            </a:extLst>
          </p:cNvPr>
          <p:cNvSpPr txBox="1"/>
          <p:nvPr/>
        </p:nvSpPr>
        <p:spPr>
          <a:xfrm>
            <a:off x="659692" y="1255561"/>
            <a:ext cx="1677190" cy="523220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カメラ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59E43B-E323-D64B-8EA3-0C1B39FF1DC0}"/>
              </a:ext>
            </a:extLst>
          </p:cNvPr>
          <p:cNvSpPr txBox="1"/>
          <p:nvPr/>
        </p:nvSpPr>
        <p:spPr>
          <a:xfrm>
            <a:off x="628649" y="1901257"/>
            <a:ext cx="506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CMS-V43BK-3</a:t>
            </a:r>
            <a:r>
              <a:rPr lang="ja-JP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　（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SANWA</a:t>
            </a:r>
            <a:r>
              <a:rPr lang="ja-JP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  <a:r>
              <a:rPr lang="ja-JP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" altLang="ja-J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 13">
            <a:extLst>
              <a:ext uri="{FF2B5EF4-FFF2-40B4-BE49-F238E27FC236}">
                <a16:creationId xmlns:a16="http://schemas.microsoft.com/office/drawing/2014/main" id="{A3ABA303-411C-A842-A324-3A2D74713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30991"/>
              </p:ext>
            </p:extLst>
          </p:nvPr>
        </p:nvGraphicFramePr>
        <p:xfrm>
          <a:off x="1055978" y="2615048"/>
          <a:ext cx="4634442" cy="370404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657040">
                  <a:extLst>
                    <a:ext uri="{9D8B030D-6E8A-4147-A177-3AD203B41FA5}">
                      <a16:colId xmlns:a16="http://schemas.microsoft.com/office/drawing/2014/main" val="3234198026"/>
                    </a:ext>
                  </a:extLst>
                </a:gridCol>
                <a:gridCol w="1977402">
                  <a:extLst>
                    <a:ext uri="{9D8B030D-6E8A-4147-A177-3AD203B41FA5}">
                      <a16:colId xmlns:a16="http://schemas.microsoft.com/office/drawing/2014/main" val="4117406198"/>
                    </a:ext>
                  </a:extLst>
                </a:gridCol>
              </a:tblGrid>
              <a:tr h="220441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800" b="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センサー</a:t>
                      </a:r>
                      <a:endParaRPr kumimoji="1" lang="ja-JP" altLang="en-US" b="0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3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kumimoji="1" lang="ja-JP" altLang="en-US" sz="1800" b="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万画素</a:t>
                      </a:r>
                      <a:r>
                        <a:rPr kumimoji="1" lang="en-US" altLang="ja-JP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CMOS</a:t>
                      </a:r>
                      <a:endParaRPr kumimoji="1" lang="ja-JP" altLang="en-US" b="0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300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89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8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ビデオ解像度　</a:t>
                      </a:r>
                      <a:endParaRPr kumimoji="1" lang="ja-JP" altLang="en-US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3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8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kumimoji="1" lang="en-US" altLang="ja-JP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1800" dirty="0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1280×720</a:t>
                      </a:r>
                      <a:r>
                        <a:rPr kumimoji="1" lang="ja-JP" altLang="en-US" sz="1800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　</a:t>
                      </a:r>
                      <a:endParaRPr kumimoji="1" lang="ja-JP" altLang="en-US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300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257820"/>
                  </a:ext>
                </a:extLst>
              </a:tr>
              <a:tr h="37156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8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画角</a:t>
                      </a:r>
                      <a:endParaRPr kumimoji="1" lang="ja-JP" altLang="en-US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3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8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水平</a:t>
                      </a:r>
                      <a:r>
                        <a:rPr kumimoji="1" lang="en-US" altLang="ja-JP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150 [°]</a:t>
                      </a:r>
                      <a:endParaRPr kumimoji="1" lang="ja-JP" altLang="en-US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300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046502"/>
                  </a:ext>
                </a:extLst>
              </a:tr>
              <a:tr h="37156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ビデオフォーカス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YUY2 MJPEG</a:t>
                      </a:r>
                      <a:endParaRPr kumimoji="1" lang="ja-JP" altLang="en-US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076803"/>
                  </a:ext>
                </a:extLst>
              </a:tr>
              <a:tr h="37156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レンズ</a:t>
                      </a:r>
                      <a:endParaRPr kumimoji="1" lang="en-US" altLang="ja-JP" dirty="0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F1.75  f=2.5 [mm]</a:t>
                      </a:r>
                      <a:endParaRPr kumimoji="1" lang="ja-JP" altLang="en-US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80777"/>
                  </a:ext>
                </a:extLst>
              </a:tr>
              <a:tr h="37156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最短接写距離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3 [cm]</a:t>
                      </a:r>
                      <a:endParaRPr kumimoji="1" lang="ja-JP" altLang="en-US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957753"/>
                  </a:ext>
                </a:extLst>
              </a:tr>
              <a:tr h="37156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フォーカス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手動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205456"/>
                  </a:ext>
                </a:extLst>
              </a:tr>
              <a:tr h="37156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絞り・明るさ・コントラスト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自動調整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25107"/>
                  </a:ext>
                </a:extLst>
              </a:tr>
              <a:tr h="37156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ホワイトバランス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自動調整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90266"/>
                  </a:ext>
                </a:extLst>
              </a:tr>
              <a:tr h="37156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最低照度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30 [Lux]</a:t>
                      </a:r>
                      <a:endParaRPr kumimoji="1" lang="ja-JP" altLang="en-US"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875476"/>
                  </a:ext>
                </a:extLst>
              </a:tr>
            </a:tbl>
          </a:graphicData>
        </a:graphic>
      </p:graphicFrame>
      <p:pic>
        <p:nvPicPr>
          <p:cNvPr id="6" name="図 5" descr="台の上にあるカメラ&#10;&#10;中程度の精度で自動的に生成された説明">
            <a:extLst>
              <a:ext uri="{FF2B5EF4-FFF2-40B4-BE49-F238E27FC236}">
                <a16:creationId xmlns:a16="http://schemas.microsoft.com/office/drawing/2014/main" id="{80B91D8F-ED14-7648-96EC-EEA862DF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81" y="3844328"/>
            <a:ext cx="2474768" cy="247476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712A9E-8BC5-F344-839A-F5D0789E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858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0B810C-582A-1742-9E58-99D0B64924A9}"/>
              </a:ext>
            </a:extLst>
          </p:cNvPr>
          <p:cNvSpPr txBox="1"/>
          <p:nvPr/>
        </p:nvSpPr>
        <p:spPr>
          <a:xfrm>
            <a:off x="659692" y="1255561"/>
            <a:ext cx="1677190" cy="523220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カメラ</a:t>
            </a:r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E94672B8-56D4-2B4C-BB4A-054F54C31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0" t="22695" r="34674" b="29652"/>
          <a:stretch/>
        </p:blipFill>
        <p:spPr>
          <a:xfrm>
            <a:off x="296446" y="2434717"/>
            <a:ext cx="4065105" cy="2723321"/>
          </a:xfrm>
          <a:prstGeom prst="rect">
            <a:avLst/>
          </a:prstGeom>
        </p:spPr>
      </p:pic>
      <p:pic>
        <p:nvPicPr>
          <p:cNvPr id="18" name="図 17" descr="グラフィカル ユーザー インターフェイス, テキスト, Web サイト&#10;&#10;自動的に生成された説明">
            <a:extLst>
              <a:ext uri="{FF2B5EF4-FFF2-40B4-BE49-F238E27FC236}">
                <a16:creationId xmlns:a16="http://schemas.microsoft.com/office/drawing/2014/main" id="{47F6E6EA-627D-8444-9036-2AAB04E27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3" t="34117" r="34614" b="26700"/>
          <a:stretch/>
        </p:blipFill>
        <p:spPr>
          <a:xfrm>
            <a:off x="4782451" y="2470887"/>
            <a:ext cx="3957404" cy="268715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6F0E8A4-C658-C842-B3CC-63CCF29112B9}"/>
              </a:ext>
            </a:extLst>
          </p:cNvPr>
          <p:cNvSpPr txBox="1"/>
          <p:nvPr/>
        </p:nvSpPr>
        <p:spPr>
          <a:xfrm>
            <a:off x="296446" y="1923732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補正前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E5BF48F-1DED-2E47-98D9-8051821062AE}"/>
              </a:ext>
            </a:extLst>
          </p:cNvPr>
          <p:cNvSpPr txBox="1"/>
          <p:nvPr/>
        </p:nvSpPr>
        <p:spPr>
          <a:xfrm>
            <a:off x="4782451" y="1923731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補正後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表 3">
            <a:extLst>
              <a:ext uri="{FF2B5EF4-FFF2-40B4-BE49-F238E27FC236}">
                <a16:creationId xmlns:a16="http://schemas.microsoft.com/office/drawing/2014/main" id="{F55E4699-A6D8-1D44-B648-DE7CA5596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93201"/>
              </p:ext>
            </p:extLst>
          </p:nvPr>
        </p:nvGraphicFramePr>
        <p:xfrm>
          <a:off x="5492596" y="5441951"/>
          <a:ext cx="253711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110096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Bird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98.9%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Animal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98.9%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</a:tbl>
          </a:graphicData>
        </a:graphic>
      </p:graphicFrame>
      <p:graphicFrame>
        <p:nvGraphicFramePr>
          <p:cNvPr id="23" name="表 3">
            <a:extLst>
              <a:ext uri="{FF2B5EF4-FFF2-40B4-BE49-F238E27FC236}">
                <a16:creationId xmlns:a16="http://schemas.microsoft.com/office/drawing/2014/main" id="{B22DF81A-CAF3-EE4E-9B17-154B7284D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88641"/>
              </p:ext>
            </p:extLst>
          </p:nvPr>
        </p:nvGraphicFramePr>
        <p:xfrm>
          <a:off x="1060441" y="5441951"/>
          <a:ext cx="253711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110096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85.3%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</a:tbl>
          </a:graphicData>
        </a:graphic>
      </p:graphicFrame>
      <p:graphicFrame>
        <p:nvGraphicFramePr>
          <p:cNvPr id="27" name="表 3">
            <a:extLst>
              <a:ext uri="{FF2B5EF4-FFF2-40B4-BE49-F238E27FC236}">
                <a16:creationId xmlns:a16="http://schemas.microsoft.com/office/drawing/2014/main" id="{EF095BED-B4CF-CC46-BDED-CFC5556D6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27803"/>
              </p:ext>
            </p:extLst>
          </p:nvPr>
        </p:nvGraphicFramePr>
        <p:xfrm>
          <a:off x="919655" y="4899574"/>
          <a:ext cx="28344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802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391651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0.18142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0.25498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Left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0.53995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0.61995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graphicFrame>
        <p:nvGraphicFramePr>
          <p:cNvPr id="28" name="表 3">
            <a:extLst>
              <a:ext uri="{FF2B5EF4-FFF2-40B4-BE49-F238E27FC236}">
                <a16:creationId xmlns:a16="http://schemas.microsoft.com/office/drawing/2014/main" id="{9BBC3AE8-130F-CB45-9FDA-6CA5A23E5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13067"/>
              </p:ext>
            </p:extLst>
          </p:nvPr>
        </p:nvGraphicFramePr>
        <p:xfrm>
          <a:off x="5389894" y="4901428"/>
          <a:ext cx="28344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802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391651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0.43346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0.34761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Left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0.55123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0.64921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C6C7498-21FF-804A-9FAF-91DBE32C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9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0B810C-582A-1742-9E58-99D0B64924A9}"/>
              </a:ext>
            </a:extLst>
          </p:cNvPr>
          <p:cNvSpPr txBox="1"/>
          <p:nvPr/>
        </p:nvSpPr>
        <p:spPr>
          <a:xfrm>
            <a:off x="659692" y="1255561"/>
            <a:ext cx="1677190" cy="523220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カメラ</a:t>
            </a:r>
          </a:p>
        </p:txBody>
      </p:sp>
      <p:pic>
        <p:nvPicPr>
          <p:cNvPr id="4" name="図 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64BD2501-83C8-7443-93B7-32380195E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1" t="17789" r="35544" b="36246"/>
          <a:stretch/>
        </p:blipFill>
        <p:spPr>
          <a:xfrm>
            <a:off x="4913716" y="2423679"/>
            <a:ext cx="3766931" cy="252453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4A9E86D-9022-0B47-A1AF-3780D18DBF2A}"/>
              </a:ext>
            </a:extLst>
          </p:cNvPr>
          <p:cNvSpPr txBox="1"/>
          <p:nvPr/>
        </p:nvSpPr>
        <p:spPr>
          <a:xfrm>
            <a:off x="296446" y="1923732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補正前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0A3FD3-E121-EA48-966F-424B7FB0C80E}"/>
              </a:ext>
            </a:extLst>
          </p:cNvPr>
          <p:cNvSpPr txBox="1"/>
          <p:nvPr/>
        </p:nvSpPr>
        <p:spPr>
          <a:xfrm>
            <a:off x="4782451" y="1923731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補正後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 3">
            <a:extLst>
              <a:ext uri="{FF2B5EF4-FFF2-40B4-BE49-F238E27FC236}">
                <a16:creationId xmlns:a16="http://schemas.microsoft.com/office/drawing/2014/main" id="{43C8F4FD-F91C-5E49-9911-A246B3D58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67327"/>
              </p:ext>
            </p:extLst>
          </p:nvPr>
        </p:nvGraphicFramePr>
        <p:xfrm>
          <a:off x="5492596" y="5441951"/>
          <a:ext cx="253711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110096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95.3%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</a:tbl>
          </a:graphicData>
        </a:graphic>
      </p:graphicFrame>
      <p:graphicFrame>
        <p:nvGraphicFramePr>
          <p:cNvPr id="15" name="表 3">
            <a:extLst>
              <a:ext uri="{FF2B5EF4-FFF2-40B4-BE49-F238E27FC236}">
                <a16:creationId xmlns:a16="http://schemas.microsoft.com/office/drawing/2014/main" id="{93B2E4BC-205B-2047-AB26-2F6FE7C9D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12741"/>
              </p:ext>
            </p:extLst>
          </p:nvPr>
        </p:nvGraphicFramePr>
        <p:xfrm>
          <a:off x="1060441" y="5441951"/>
          <a:ext cx="253711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110096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97.4%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97.4%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</a:tbl>
          </a:graphicData>
        </a:graphic>
      </p:graphicFrame>
      <p:graphicFrame>
        <p:nvGraphicFramePr>
          <p:cNvPr id="19" name="表 3">
            <a:extLst>
              <a:ext uri="{FF2B5EF4-FFF2-40B4-BE49-F238E27FC236}">
                <a16:creationId xmlns:a16="http://schemas.microsoft.com/office/drawing/2014/main" id="{466C0062-F679-AD4D-A5A9-D8806BDCF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148252"/>
              </p:ext>
            </p:extLst>
          </p:nvPr>
        </p:nvGraphicFramePr>
        <p:xfrm>
          <a:off x="5389894" y="4901428"/>
          <a:ext cx="28344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802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391651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0.26235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0.45169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Left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0.41156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0.47880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pic>
        <p:nvPicPr>
          <p:cNvPr id="6" name="図 5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DE8A32BD-C408-524D-BB7D-F75E392A6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4" t="33790" r="30726" b="43653"/>
          <a:stretch/>
        </p:blipFill>
        <p:spPr>
          <a:xfrm>
            <a:off x="463353" y="2423679"/>
            <a:ext cx="3766932" cy="2532787"/>
          </a:xfrm>
          <a:prstGeom prst="rect">
            <a:avLst/>
          </a:prstGeom>
        </p:spPr>
      </p:pic>
      <p:graphicFrame>
        <p:nvGraphicFramePr>
          <p:cNvPr id="18" name="表 3">
            <a:extLst>
              <a:ext uri="{FF2B5EF4-FFF2-40B4-BE49-F238E27FC236}">
                <a16:creationId xmlns:a16="http://schemas.microsoft.com/office/drawing/2014/main" id="{651893FB-E190-0B43-9198-B2F626132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333430"/>
              </p:ext>
            </p:extLst>
          </p:nvPr>
        </p:nvGraphicFramePr>
        <p:xfrm>
          <a:off x="919655" y="4899574"/>
          <a:ext cx="28344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802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391651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0.22254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0.32500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" altLang="ja-JP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Left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0.41026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45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0.48762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78645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0ECF3A7-5C29-D640-BFB8-289C1C85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60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FBDE95AF-AE84-9848-B0E0-2660A4DEE8A0}"/>
              </a:ext>
            </a:extLst>
          </p:cNvPr>
          <p:cNvGraphicFramePr>
            <a:graphicFrameLocks noGrp="1"/>
          </p:cNvGraphicFramePr>
          <p:nvPr/>
        </p:nvGraphicFramePr>
        <p:xfrm>
          <a:off x="143998" y="1003435"/>
          <a:ext cx="8856001" cy="56849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77891">
                  <a:extLst>
                    <a:ext uri="{9D8B030D-6E8A-4147-A177-3AD203B41FA5}">
                      <a16:colId xmlns:a16="http://schemas.microsoft.com/office/drawing/2014/main" val="2625471547"/>
                    </a:ext>
                  </a:extLst>
                </a:gridCol>
                <a:gridCol w="2407958">
                  <a:extLst>
                    <a:ext uri="{9D8B030D-6E8A-4147-A177-3AD203B41FA5}">
                      <a16:colId xmlns:a16="http://schemas.microsoft.com/office/drawing/2014/main" val="121259497"/>
                    </a:ext>
                  </a:extLst>
                </a:gridCol>
                <a:gridCol w="2312430">
                  <a:extLst>
                    <a:ext uri="{9D8B030D-6E8A-4147-A177-3AD203B41FA5}">
                      <a16:colId xmlns:a16="http://schemas.microsoft.com/office/drawing/2014/main" val="860660734"/>
                    </a:ext>
                  </a:extLst>
                </a:gridCol>
                <a:gridCol w="2357722">
                  <a:extLst>
                    <a:ext uri="{9D8B030D-6E8A-4147-A177-3AD203B41FA5}">
                      <a16:colId xmlns:a16="http://schemas.microsoft.com/office/drawing/2014/main" val="4098376770"/>
                    </a:ext>
                  </a:extLst>
                </a:gridCol>
              </a:tblGrid>
              <a:tr h="9406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iPhone XR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iPhone 12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 Max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kumimoji="1" lang="ja-JP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カメラ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592891"/>
                  </a:ext>
                </a:extLst>
              </a:tr>
              <a:tr h="167131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画像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en-US" altLang="ja-JP" sz="2000" dirty="0"/>
                    </a:p>
                    <a:p>
                      <a:pPr algn="ctr"/>
                      <a:endParaRPr kumimoji="1" lang="ja-JP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279393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誤認識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多</a:t>
                      </a:r>
                      <a:endParaRPr kumimoji="1" lang="en-US" altLang="ja-JP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なし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なし</a:t>
                      </a:r>
                      <a:endParaRPr kumimoji="1" lang="en-US" altLang="ja-JP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664535"/>
                  </a:ext>
                </a:extLst>
              </a:tr>
              <a:tr h="62184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近距離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認識可能</a:t>
                      </a:r>
                      <a:r>
                        <a:rPr kumimoji="1" lang="en-US" altLang="ja-JP" sz="20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精度高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認識可能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/>
                        <a:t>精度低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-</a:t>
                      </a:r>
                      <a:endParaRPr kumimoji="1" lang="ja-JP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723283"/>
                  </a:ext>
                </a:extLst>
              </a:tr>
              <a:tr h="62184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中距離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誤認識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-</a:t>
                      </a:r>
                      <a:endParaRPr kumimoji="1" lang="ja-JP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認識可能</a:t>
                      </a:r>
                      <a:r>
                        <a:rPr kumimoji="1" lang="en-US" altLang="ja-JP" sz="20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kumimoji="1" lang="ja-JP" altLang="en-US" sz="2000" dirty="0">
                          <a:solidFill>
                            <a:srgbClr val="FF0000"/>
                          </a:solidFill>
                        </a:rPr>
                        <a:t>精度高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554055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遠距離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認識不可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/>
                        <a:t>認識不可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/>
                        <a:t>-</a:t>
                      </a:r>
                      <a:endParaRPr kumimoji="1" lang="ja-JP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64034"/>
                  </a:ext>
                </a:extLst>
              </a:tr>
              <a:tr h="6049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/>
                        <a:t>補正後の認識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誤認識が増加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5668010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84AAA2EA-E92C-C149-9582-85A50E73D654}"/>
              </a:ext>
            </a:extLst>
          </p:cNvPr>
          <p:cNvGrpSpPr/>
          <p:nvPr/>
        </p:nvGrpSpPr>
        <p:grpSpPr>
          <a:xfrm>
            <a:off x="2321553" y="1952298"/>
            <a:ext cx="6193796" cy="1893600"/>
            <a:chOff x="2713439" y="2017205"/>
            <a:chExt cx="6193796" cy="1893600"/>
          </a:xfrm>
        </p:grpSpPr>
        <p:pic>
          <p:nvPicPr>
            <p:cNvPr id="32" name="図 31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D2ED8441-C7DA-0347-9720-52EF4DFBB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515" t="39684" r="50000" b="23528"/>
            <a:stretch/>
          </p:blipFill>
          <p:spPr>
            <a:xfrm>
              <a:off x="2713439" y="2017205"/>
              <a:ext cx="1691550" cy="1893600"/>
            </a:xfrm>
            <a:prstGeom prst="rect">
              <a:avLst/>
            </a:prstGeom>
          </p:spPr>
        </p:pic>
        <p:pic>
          <p:nvPicPr>
            <p:cNvPr id="37" name="図 36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EABCFA54-8691-204C-956F-2B563C307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401" t="48373" r="52550" b="40116"/>
            <a:stretch/>
          </p:blipFill>
          <p:spPr>
            <a:xfrm>
              <a:off x="5439660" y="2548139"/>
              <a:ext cx="809053" cy="789466"/>
            </a:xfrm>
            <a:prstGeom prst="rect">
              <a:avLst/>
            </a:prstGeom>
          </p:spPr>
        </p:pic>
        <p:pic>
          <p:nvPicPr>
            <p:cNvPr id="39" name="図 38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A094EC59-D7B4-1F4C-BB47-85F0FB663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634" t="40654" r="42104" b="46932"/>
            <a:stretch/>
          </p:blipFill>
          <p:spPr>
            <a:xfrm>
              <a:off x="7589074" y="2267041"/>
              <a:ext cx="1318161" cy="1393928"/>
            </a:xfrm>
            <a:prstGeom prst="rect">
              <a:avLst/>
            </a:prstGeom>
          </p:spPr>
        </p:pic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35B475-0F1B-476D-8ADE-05C210C4D15E}"/>
              </a:ext>
            </a:extLst>
          </p:cNvPr>
          <p:cNvSpPr txBox="1"/>
          <p:nvPr/>
        </p:nvSpPr>
        <p:spPr>
          <a:xfrm>
            <a:off x="7877576" y="63410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-</a:t>
            </a:r>
            <a:r>
              <a:rPr kumimoji="1" lang="en-US" altLang="ja-JP" dirty="0"/>
              <a:t> </a:t>
            </a:r>
            <a:r>
              <a:rPr kumimoji="1" lang="ja-JP" altLang="en-US" dirty="0"/>
              <a:t>：未実施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86A922B-8A64-4212-A2FF-6B4E851517CC}"/>
              </a:ext>
            </a:extLst>
          </p:cNvPr>
          <p:cNvCxnSpPr/>
          <p:nvPr/>
        </p:nvCxnSpPr>
        <p:spPr>
          <a:xfrm>
            <a:off x="1902279" y="6074229"/>
            <a:ext cx="2416628" cy="601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BF1C033-F006-442E-93C5-48ECC7507F20}"/>
              </a:ext>
            </a:extLst>
          </p:cNvPr>
          <p:cNvCxnSpPr>
            <a:cxnSpLocks/>
          </p:cNvCxnSpPr>
          <p:nvPr/>
        </p:nvCxnSpPr>
        <p:spPr>
          <a:xfrm>
            <a:off x="4318907" y="6093617"/>
            <a:ext cx="2302329" cy="581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1025C8-FD89-D34E-BDC6-6E856416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81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ビデオ分析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pic>
        <p:nvPicPr>
          <p:cNvPr id="7" name="IMG_0007" descr="IMG_0007">
            <a:hlinkClick r:id="" action="ppaction://media"/>
            <a:extLst>
              <a:ext uri="{FF2B5EF4-FFF2-40B4-BE49-F238E27FC236}">
                <a16:creationId xmlns:a16="http://schemas.microsoft.com/office/drawing/2014/main" id="{563B6F0B-160B-624C-B75A-C548D0C41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259" y="1732206"/>
            <a:ext cx="1766887" cy="31411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5BE586-5F11-4346-A5F6-A8BF20489B6B}"/>
              </a:ext>
            </a:extLst>
          </p:cNvPr>
          <p:cNvSpPr txBox="1"/>
          <p:nvPr/>
        </p:nvSpPr>
        <p:spPr>
          <a:xfrm>
            <a:off x="95913" y="1270541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解析動画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(mp3)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FC717CA-8A45-7043-B1D3-2737CE553C05}"/>
              </a:ext>
            </a:extLst>
          </p:cNvPr>
          <p:cNvGrpSpPr/>
          <p:nvPr/>
        </p:nvGrpSpPr>
        <p:grpSpPr>
          <a:xfrm>
            <a:off x="1884812" y="1707161"/>
            <a:ext cx="7583945" cy="5139869"/>
            <a:chOff x="-321754" y="1164134"/>
            <a:chExt cx="7583945" cy="5139869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A68F0E55-C7B2-E749-A040-CC3DF339933C}"/>
                </a:ext>
              </a:extLst>
            </p:cNvPr>
            <p:cNvSpPr txBox="1"/>
            <p:nvPr/>
          </p:nvSpPr>
          <p:spPr>
            <a:xfrm>
              <a:off x="-321754" y="1164134"/>
              <a:ext cx="7583945" cy="5139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en" altLang="ja-JP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Name":"Dog</a:t>
              </a:r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",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"Confidence":88.9443359375,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"Instances":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[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    {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        "</a:t>
              </a:r>
              <a:r>
                <a:rPr lang="en" altLang="ja-JP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BoundingBox</a:t>
              </a:r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":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        {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            "Width":0.48890653252601624,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            "Height":0.39395609498023987,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            "Left":0.2721196413040161,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            "Top":0.16792869567871094  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   		}, 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   	</a:t>
              </a:r>
              <a:r>
                <a:rPr lang="ja-JP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　</a:t>
              </a:r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"Confidence":77.51709747314453  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     }</a:t>
              </a:r>
            </a:p>
            <a:p>
              <a:r>
                <a:rPr lang="en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],</a:t>
              </a:r>
            </a:p>
            <a:p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          </a:t>
              </a:r>
              <a:endParaRPr kumimoji="1"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0E0830E0-18CB-7446-9F7B-5EAB4B5A2687}"/>
                </a:ext>
              </a:extLst>
            </p:cNvPr>
            <p:cNvSpPr/>
            <p:nvPr/>
          </p:nvSpPr>
          <p:spPr>
            <a:xfrm>
              <a:off x="489720" y="1164134"/>
              <a:ext cx="5950227" cy="4774744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A4B6EC0D-89AD-F94A-887E-A768977F18C7}"/>
                </a:ext>
              </a:extLst>
            </p:cNvPr>
            <p:cNvGrpSpPr/>
            <p:nvPr/>
          </p:nvGrpSpPr>
          <p:grpSpPr>
            <a:xfrm>
              <a:off x="1465427" y="2203415"/>
              <a:ext cx="4704374" cy="2474603"/>
              <a:chOff x="1465427" y="2203415"/>
              <a:chExt cx="4704374" cy="2474603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8AEAE0AB-5C7F-C14C-B368-3A9A49C7CEDB}"/>
                  </a:ext>
                </a:extLst>
              </p:cNvPr>
              <p:cNvSpPr/>
              <p:nvPr/>
            </p:nvSpPr>
            <p:spPr>
              <a:xfrm>
                <a:off x="1465427" y="3343439"/>
                <a:ext cx="3560900" cy="133457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12CDDBF-A68E-D94D-84D8-86CD1B947203}"/>
                  </a:ext>
                </a:extLst>
              </p:cNvPr>
              <p:cNvSpPr txBox="1"/>
              <p:nvPr/>
            </p:nvSpPr>
            <p:spPr>
              <a:xfrm>
                <a:off x="4525313" y="2203415"/>
                <a:ext cx="1644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u="sng"/>
                  <a:t>位置情報</a:t>
                </a:r>
              </a:p>
            </p:txBody>
          </p: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416C53CD-191B-6340-9459-E8F9DAD13C0C}"/>
                  </a:ext>
                </a:extLst>
              </p:cNvPr>
              <p:cNvCxnSpPr>
                <a:cxnSpLocks/>
                <a:stCxn id="29" idx="0"/>
                <a:endCxn id="30" idx="2"/>
              </p:cNvCxnSpPr>
              <p:nvPr/>
            </p:nvCxnSpPr>
            <p:spPr>
              <a:xfrm flipV="1">
                <a:off x="3245877" y="2726635"/>
                <a:ext cx="2101680" cy="61680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E779A16-5EA0-CE44-A6C0-21E4A9AB2B18}"/>
              </a:ext>
            </a:extLst>
          </p:cNvPr>
          <p:cNvSpPr txBox="1"/>
          <p:nvPr/>
        </p:nvSpPr>
        <p:spPr>
          <a:xfrm>
            <a:off x="2606396" y="1256466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ファイル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50BD5B9-3243-ED4C-84B4-72BC77E9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66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1FFC8F-C799-F04D-9AB6-B5167BEAE6A9}"/>
              </a:ext>
            </a:extLst>
          </p:cNvPr>
          <p:cNvSpPr txBox="1"/>
          <p:nvPr/>
        </p:nvSpPr>
        <p:spPr>
          <a:xfrm>
            <a:off x="403761" y="376739"/>
            <a:ext cx="2921329" cy="707886"/>
          </a:xfrm>
          <a:prstGeom prst="flowChartInputOutp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/>
              <a:t>テーマ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2979383" y="106500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犬の行動分析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611636" y="2717744"/>
            <a:ext cx="34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・ベイズの勉強</a:t>
            </a:r>
            <a:endParaRPr kumimoji="1" lang="en-US" altLang="ja-JP" sz="2400" dirty="0"/>
          </a:p>
          <a:p>
            <a:r>
              <a:rPr kumimoji="1" lang="ja-JP" altLang="en-US" sz="2400"/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の動作確認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611636" y="5026130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位置情報の保存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(AWS)</a:t>
            </a: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・ベイズの勉強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2394" y="2545495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・ベイズの勉強</a:t>
            </a:r>
            <a:endParaRPr kumimoji="1" lang="en-US" altLang="ja-JP" sz="2400" dirty="0"/>
          </a:p>
          <a:p>
            <a:r>
              <a:rPr kumimoji="1" lang="ja-JP" altLang="en-US" sz="2400"/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のラベル検出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・画像の歪み補正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2394" y="4782697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・ベイズの定理の理解が　　　　　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できてきた。　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で犬と人の認識が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行えた。　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430DB6F-0980-FE43-8E9C-45EBE94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983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動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線解析案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5BE586-5F11-4346-A5F6-A8BF20489B6B}"/>
              </a:ext>
            </a:extLst>
          </p:cNvPr>
          <p:cNvSpPr txBox="1"/>
          <p:nvPr/>
        </p:nvSpPr>
        <p:spPr>
          <a:xfrm>
            <a:off x="269280" y="1290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解析動画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8FC2042-AF30-F143-8AC1-FAD2AD0DD427}"/>
              </a:ext>
            </a:extLst>
          </p:cNvPr>
          <p:cNvGrpSpPr/>
          <p:nvPr/>
        </p:nvGrpSpPr>
        <p:grpSpPr>
          <a:xfrm>
            <a:off x="191792" y="1732206"/>
            <a:ext cx="1570748" cy="3149467"/>
            <a:chOff x="191791" y="1732206"/>
            <a:chExt cx="1973757" cy="3572374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8A41178-88ED-4A4C-A727-621C149DF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182"/>
            <a:stretch/>
          </p:blipFill>
          <p:spPr>
            <a:xfrm>
              <a:off x="191791" y="1732206"/>
              <a:ext cx="1973757" cy="3572374"/>
            </a:xfrm>
            <a:prstGeom prst="rect">
              <a:avLst/>
            </a:prstGeom>
          </p:spPr>
        </p:pic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6128FE5F-6B0C-4933-AAC6-38092333E410}"/>
                </a:ext>
              </a:extLst>
            </p:cNvPr>
            <p:cNvSpPr/>
            <p:nvPr/>
          </p:nvSpPr>
          <p:spPr>
            <a:xfrm>
              <a:off x="535868" y="2286000"/>
              <a:ext cx="1564366" cy="1983921"/>
            </a:xfrm>
            <a:prstGeom prst="round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01A3CF9-DB22-4C4C-AC82-24514FA92CC1}"/>
                  </a:ext>
                </a:extLst>
              </p:cNvPr>
              <p:cNvSpPr txBox="1"/>
              <p:nvPr/>
            </p:nvSpPr>
            <p:spPr>
              <a:xfrm>
                <a:off x="2689812" y="1811129"/>
                <a:ext cx="3875805" cy="818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kumimoji="1" lang="en-US" altLang="ja-JP" sz="2400" b="0" dirty="0"/>
                </a:br>
                <a:endParaRPr kumimoji="1" lang="ja-JP" altLang="en-US" sz="24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01A3CF9-DB22-4C4C-AC82-24514FA92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812" y="1811129"/>
                <a:ext cx="3875805" cy="818622"/>
              </a:xfrm>
              <a:prstGeom prst="rect">
                <a:avLst/>
              </a:prstGeom>
              <a:blipFill>
                <a:blip r:embed="rId3"/>
                <a:stretch>
                  <a:fillRect l="-1634" t="-9231"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4949AB46-952C-4509-A91B-8DE3BF349054}"/>
                  </a:ext>
                </a:extLst>
              </p:cNvPr>
              <p:cNvSpPr txBox="1"/>
              <p:nvPr/>
            </p:nvSpPr>
            <p:spPr>
              <a:xfrm>
                <a:off x="2743165" y="2942681"/>
                <a:ext cx="182883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中心座標</a:t>
                </a:r>
                <a:endParaRPr kumimoji="1"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</a:t>
                </a:r>
                <a:endParaRPr kumimoji="1" lang="ja-JP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</a:t>
                </a:r>
                <a:endParaRPr kumimoji="1" lang="ja-JP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</a:t>
                </a:r>
                <a:endParaRPr kumimoji="1" lang="ja-JP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kumimoji="1"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</a:t>
                </a:r>
                <a:endParaRPr kumimoji="1" lang="ja-JP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4949AB46-952C-4509-A91B-8DE3BF349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65" y="2942681"/>
                <a:ext cx="1828834" cy="1938992"/>
              </a:xfrm>
              <a:prstGeom prst="rect">
                <a:avLst/>
              </a:prstGeom>
              <a:blipFill>
                <a:blip r:embed="rId4"/>
                <a:stretch>
                  <a:fillRect l="-694" t="-3896" r="-5556" b="-64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8D15261-ACF4-6B44-BC04-4F15C8BB6982}"/>
              </a:ext>
            </a:extLst>
          </p:cNvPr>
          <p:cNvGrpSpPr/>
          <p:nvPr/>
        </p:nvGrpSpPr>
        <p:grpSpPr>
          <a:xfrm>
            <a:off x="4899516" y="3053113"/>
            <a:ext cx="4494387" cy="3684525"/>
            <a:chOff x="4959143" y="3208174"/>
            <a:chExt cx="4334976" cy="3542907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448F90DC-131B-4447-BBB8-0E466263B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3650" y="3307877"/>
              <a:ext cx="4194711" cy="3367362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03323FA2-D266-7242-8502-9B9BCCBBBA95}"/>
                </a:ext>
              </a:extLst>
            </p:cNvPr>
            <p:cNvSpPr txBox="1"/>
            <p:nvPr/>
          </p:nvSpPr>
          <p:spPr>
            <a:xfrm>
              <a:off x="4959143" y="3208174"/>
              <a:ext cx="160700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Left , Top )</a:t>
              </a:r>
              <a:endParaRPr kumimoji="1" lang="ja-JP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BA3D6C9-657E-7B44-AA21-8639925DB9BB}"/>
                </a:ext>
              </a:extLst>
            </p:cNvPr>
            <p:cNvSpPr txBox="1"/>
            <p:nvPr/>
          </p:nvSpPr>
          <p:spPr>
            <a:xfrm>
              <a:off x="5762647" y="6350971"/>
              <a:ext cx="35314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Width + Left , Height + Top )</a:t>
              </a:r>
              <a:endParaRPr kumimoji="1" lang="ja-JP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038955-8477-BF4E-A4AD-3A42A79C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827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8EC48F4C-CE72-574C-BFC3-4E6CAE2BCC17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犬の行動分析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5A0711-0A7E-9743-9957-A41B5C656AAB}"/>
              </a:ext>
            </a:extLst>
          </p:cNvPr>
          <p:cNvSpPr txBox="1"/>
          <p:nvPr/>
        </p:nvSpPr>
        <p:spPr>
          <a:xfrm>
            <a:off x="2858031" y="1342667"/>
            <a:ext cx="5657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デモで、ラベル検出・ビデオ分析はできた。</a:t>
            </a:r>
            <a:endParaRPr lang="en-US" altLang="ja-JP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ビデオ分析の</a:t>
            </a:r>
            <a:r>
              <a:rPr kumimoji="1"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json</a:t>
            </a:r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ファイルは出力できた。</a:t>
            </a:r>
            <a:endParaRPr kumimoji="1" lang="en-US" altLang="ja-JP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99BEEE0-578C-CC4D-96DC-D698F1D9F064}"/>
              </a:ext>
            </a:extLst>
          </p:cNvPr>
          <p:cNvSpPr txBox="1"/>
          <p:nvPr/>
        </p:nvSpPr>
        <p:spPr>
          <a:xfrm>
            <a:off x="2858031" y="2916071"/>
            <a:ext cx="5216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ラベル検出・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ビデオ分析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は確認できた。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※S3</a:t>
            </a:r>
            <a:r>
              <a:rPr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への保存方法がわからない。</a:t>
            </a:r>
            <a:endParaRPr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6989DEC4-3279-154E-8EE9-74FB1EDFDD01}"/>
              </a:ext>
            </a:extLst>
          </p:cNvPr>
          <p:cNvSpPr/>
          <p:nvPr/>
        </p:nvSpPr>
        <p:spPr>
          <a:xfrm>
            <a:off x="241097" y="1342667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物体認識</a:t>
            </a:r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DDB7D279-6FD8-9F4A-91F1-37E5B46B1425}"/>
              </a:ext>
            </a:extLst>
          </p:cNvPr>
          <p:cNvSpPr/>
          <p:nvPr/>
        </p:nvSpPr>
        <p:spPr>
          <a:xfrm>
            <a:off x="241097" y="2846633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位置情報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B54AD007-6ED3-9845-B894-1A7E5CAFEF7E}"/>
              </a:ext>
            </a:extLst>
          </p:cNvPr>
          <p:cNvSpPr/>
          <p:nvPr/>
        </p:nvSpPr>
        <p:spPr>
          <a:xfrm>
            <a:off x="241097" y="4350599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保存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1" name="平行四辺形 10">
            <a:extLst>
              <a:ext uri="{FF2B5EF4-FFF2-40B4-BE49-F238E27FC236}">
                <a16:creationId xmlns:a16="http://schemas.microsoft.com/office/drawing/2014/main" id="{D6949BB3-CAF8-7547-A09C-75534F76A23A}"/>
              </a:ext>
            </a:extLst>
          </p:cNvPr>
          <p:cNvSpPr/>
          <p:nvPr/>
        </p:nvSpPr>
        <p:spPr>
          <a:xfrm>
            <a:off x="241097" y="5854565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可視化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FA26C139-84E3-9B49-86E5-527380037821}"/>
              </a:ext>
            </a:extLst>
          </p:cNvPr>
          <p:cNvSpPr/>
          <p:nvPr/>
        </p:nvSpPr>
        <p:spPr>
          <a:xfrm>
            <a:off x="1141826" y="3697406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51BB1EDA-028A-EB46-81F2-2085718D27D9}"/>
              </a:ext>
            </a:extLst>
          </p:cNvPr>
          <p:cNvSpPr/>
          <p:nvPr/>
        </p:nvSpPr>
        <p:spPr>
          <a:xfrm>
            <a:off x="1141826" y="2200911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57713BB9-E9E9-8143-9DFD-F195519AF2A9}"/>
              </a:ext>
            </a:extLst>
          </p:cNvPr>
          <p:cNvSpPr/>
          <p:nvPr/>
        </p:nvSpPr>
        <p:spPr>
          <a:xfrm>
            <a:off x="1141826" y="5205107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C1C7D1E-07C2-8348-ACEB-E525D9F83C63}"/>
              </a:ext>
            </a:extLst>
          </p:cNvPr>
          <p:cNvSpPr txBox="1"/>
          <p:nvPr/>
        </p:nvSpPr>
        <p:spPr>
          <a:xfrm>
            <a:off x="2858031" y="5961243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動線分析ができそう？</a:t>
            </a:r>
            <a:endParaRPr kumimoji="1" lang="en-US" altLang="ja-JP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8AB46DF-4E84-FE4B-B41B-5B1C39E4AD19}"/>
              </a:ext>
            </a:extLst>
          </p:cNvPr>
          <p:cNvSpPr txBox="1"/>
          <p:nvPr/>
        </p:nvSpPr>
        <p:spPr>
          <a:xfrm>
            <a:off x="2858031" y="2109518"/>
            <a:ext cx="554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※json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ファイルの活用方法がわからない。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87639F7-FEEC-664D-B59C-5DF067AB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962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1FFC8F-C799-F04D-9AB6-B5167BEAE6A9}"/>
              </a:ext>
            </a:extLst>
          </p:cNvPr>
          <p:cNvSpPr txBox="1"/>
          <p:nvPr/>
        </p:nvSpPr>
        <p:spPr>
          <a:xfrm>
            <a:off x="403761" y="376739"/>
            <a:ext cx="2921329" cy="707886"/>
          </a:xfrm>
          <a:prstGeom prst="flowChartInputOutp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/>
              <a:t>テーマ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8D7E4-90BF-7E40-976D-BDDEAC94382C}"/>
              </a:ext>
            </a:extLst>
          </p:cNvPr>
          <p:cNvSpPr txBox="1"/>
          <p:nvPr/>
        </p:nvSpPr>
        <p:spPr>
          <a:xfrm>
            <a:off x="2979383" y="106500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犬の行動分析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B8607B1-F0BD-5542-8A92-C74CD55AFD22}"/>
              </a:ext>
            </a:extLst>
          </p:cNvPr>
          <p:cNvSpPr txBox="1"/>
          <p:nvPr/>
        </p:nvSpPr>
        <p:spPr>
          <a:xfrm>
            <a:off x="397836" y="4104524"/>
            <a:ext cx="1781293" cy="715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A6A7D5A-DCE0-F54E-83B1-7C09D913CD75}"/>
              </a:ext>
            </a:extLst>
          </p:cNvPr>
          <p:cNvSpPr txBox="1"/>
          <p:nvPr/>
        </p:nvSpPr>
        <p:spPr>
          <a:xfrm>
            <a:off x="4910450" y="4090118"/>
            <a:ext cx="1971307" cy="71508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kumimoji="1" lang="ja-JP" altLang="en-US" sz="360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CBD6E86-366A-8840-9236-D1BD63303241}"/>
              </a:ext>
            </a:extLst>
          </p:cNvPr>
          <p:cNvGrpSpPr/>
          <p:nvPr/>
        </p:nvGrpSpPr>
        <p:grpSpPr>
          <a:xfrm>
            <a:off x="4341465" y="2835673"/>
            <a:ext cx="538269" cy="629673"/>
            <a:chOff x="2763631" y="447659"/>
            <a:chExt cx="538269" cy="629673"/>
          </a:xfrm>
        </p:grpSpPr>
        <p:sp>
          <p:nvSpPr>
            <p:cNvPr id="61" name="右矢印 60">
              <a:extLst>
                <a:ext uri="{FF2B5EF4-FFF2-40B4-BE49-F238E27FC236}">
                  <a16:creationId xmlns:a16="http://schemas.microsoft.com/office/drawing/2014/main" id="{58C9497A-28E7-4B49-B211-D1309D08F356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右矢印 4">
              <a:extLst>
                <a:ext uri="{FF2B5EF4-FFF2-40B4-BE49-F238E27FC236}">
                  <a16:creationId xmlns:a16="http://schemas.microsoft.com/office/drawing/2014/main" id="{287AA799-9619-CF4E-BFB6-F50BBE414D1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sp>
        <p:nvSpPr>
          <p:cNvPr id="64" name="右矢印 4">
            <a:extLst>
              <a:ext uri="{FF2B5EF4-FFF2-40B4-BE49-F238E27FC236}">
                <a16:creationId xmlns:a16="http://schemas.microsoft.com/office/drawing/2014/main" id="{FFE7F2F3-9D58-6F4B-B11B-BC96E9CA2F17}"/>
              </a:ext>
            </a:extLst>
          </p:cNvPr>
          <p:cNvSpPr txBox="1"/>
          <p:nvPr/>
        </p:nvSpPr>
        <p:spPr>
          <a:xfrm>
            <a:off x="4688848" y="3211789"/>
            <a:ext cx="376788" cy="3778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ja-JP" altLang="en-US" sz="2900" kern="120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B645B3-DACE-E048-A35F-74316C0A7933}"/>
              </a:ext>
            </a:extLst>
          </p:cNvPr>
          <p:cNvGrpSpPr/>
          <p:nvPr/>
        </p:nvGrpSpPr>
        <p:grpSpPr>
          <a:xfrm rot="5400000">
            <a:off x="6600741" y="4029377"/>
            <a:ext cx="538269" cy="629673"/>
            <a:chOff x="2763631" y="447659"/>
            <a:chExt cx="538269" cy="629673"/>
          </a:xfrm>
        </p:grpSpPr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29B0873C-A632-D344-BF7A-9F4088C73FD1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右矢印 4">
              <a:extLst>
                <a:ext uri="{FF2B5EF4-FFF2-40B4-BE49-F238E27FC236}">
                  <a16:creationId xmlns:a16="http://schemas.microsoft.com/office/drawing/2014/main" id="{D152F7CD-95B9-824D-B752-22A34CFBC2B7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357DF31-0A64-6045-8D48-73FC0D2956E1}"/>
              </a:ext>
            </a:extLst>
          </p:cNvPr>
          <p:cNvGrpSpPr/>
          <p:nvPr/>
        </p:nvGrpSpPr>
        <p:grpSpPr>
          <a:xfrm rot="10800000">
            <a:off x="4341465" y="5254115"/>
            <a:ext cx="538269" cy="629673"/>
            <a:chOff x="2763631" y="447659"/>
            <a:chExt cx="538269" cy="629673"/>
          </a:xfrm>
        </p:grpSpPr>
        <p:sp>
          <p:nvSpPr>
            <p:cNvPr id="72" name="右矢印 71">
              <a:extLst>
                <a:ext uri="{FF2B5EF4-FFF2-40B4-BE49-F238E27FC236}">
                  <a16:creationId xmlns:a16="http://schemas.microsoft.com/office/drawing/2014/main" id="{15874E57-F355-934A-B8EB-658982059CBF}"/>
                </a:ext>
              </a:extLst>
            </p:cNvPr>
            <p:cNvSpPr/>
            <p:nvPr/>
          </p:nvSpPr>
          <p:spPr>
            <a:xfrm>
              <a:off x="2763631" y="447659"/>
              <a:ext cx="538269" cy="62967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右矢印 4">
              <a:extLst>
                <a:ext uri="{FF2B5EF4-FFF2-40B4-BE49-F238E27FC236}">
                  <a16:creationId xmlns:a16="http://schemas.microsoft.com/office/drawing/2014/main" id="{A8704AD1-41F7-5A47-95F4-84D0CCA53FC4}"/>
                </a:ext>
              </a:extLst>
            </p:cNvPr>
            <p:cNvSpPr txBox="1"/>
            <p:nvPr/>
          </p:nvSpPr>
          <p:spPr>
            <a:xfrm>
              <a:off x="2763631" y="573594"/>
              <a:ext cx="376788" cy="377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900" kern="120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FCD98D5-1ABE-F04E-957E-BAEA627D69FB}"/>
              </a:ext>
            </a:extLst>
          </p:cNvPr>
          <p:cNvGrpSpPr/>
          <p:nvPr/>
        </p:nvGrpSpPr>
        <p:grpSpPr>
          <a:xfrm>
            <a:off x="397835" y="1681232"/>
            <a:ext cx="3823850" cy="2332751"/>
            <a:chOff x="397835" y="1675295"/>
            <a:chExt cx="3823850" cy="2332751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BA03E8F-D80C-A044-8949-C9EBC2E5D9D8}"/>
                </a:ext>
              </a:extLst>
            </p:cNvPr>
            <p:cNvSpPr txBox="1"/>
            <p:nvPr/>
          </p:nvSpPr>
          <p:spPr>
            <a:xfrm>
              <a:off x="397835" y="1675295"/>
              <a:ext cx="1092525" cy="7150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20B5682-268E-9546-9B25-B3A717B74975}"/>
                </a:ext>
              </a:extLst>
            </p:cNvPr>
            <p:cNvSpPr/>
            <p:nvPr/>
          </p:nvSpPr>
          <p:spPr>
            <a:xfrm>
              <a:off x="480960" y="2271400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C935B-E323-5342-B30D-24D88CB2BB90}"/>
              </a:ext>
            </a:extLst>
          </p:cNvPr>
          <p:cNvSpPr txBox="1"/>
          <p:nvPr/>
        </p:nvSpPr>
        <p:spPr>
          <a:xfrm>
            <a:off x="611636" y="2717744"/>
            <a:ext cx="34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・ベイズの勉強</a:t>
            </a:r>
            <a:endParaRPr kumimoji="1" lang="en-US" altLang="ja-JP" sz="2400" dirty="0"/>
          </a:p>
          <a:p>
            <a:r>
              <a:rPr kumimoji="1" lang="ja-JP" altLang="en-US" sz="2400"/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の動作確認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E38EA2C-DDBB-AB4B-A014-F13F47DAB7C2}"/>
              </a:ext>
            </a:extLst>
          </p:cNvPr>
          <p:cNvSpPr txBox="1"/>
          <p:nvPr/>
        </p:nvSpPr>
        <p:spPr>
          <a:xfrm>
            <a:off x="611636" y="5026130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位置情報の保存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(AWS)</a:t>
            </a: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・ベイズの勉強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B8DEA6-2385-A648-984C-1B295C377F82}"/>
              </a:ext>
            </a:extLst>
          </p:cNvPr>
          <p:cNvGrpSpPr/>
          <p:nvPr/>
        </p:nvGrpSpPr>
        <p:grpSpPr>
          <a:xfrm>
            <a:off x="4910450" y="1692984"/>
            <a:ext cx="3829789" cy="2309246"/>
            <a:chOff x="4910450" y="1675294"/>
            <a:chExt cx="3829789" cy="2309246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0773E8-9DC1-E340-9CBF-4DE388D6C774}"/>
                </a:ext>
              </a:extLst>
            </p:cNvPr>
            <p:cNvSpPr txBox="1"/>
            <p:nvPr/>
          </p:nvSpPr>
          <p:spPr>
            <a:xfrm>
              <a:off x="4910450" y="1675294"/>
              <a:ext cx="813462" cy="7150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</a:t>
              </a:r>
              <a:endParaRPr kumimoji="1" lang="ja-JP" altLang="en-US" sz="3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28543987-0570-7547-9367-AA903B45CE2F}"/>
                </a:ext>
              </a:extLst>
            </p:cNvPr>
            <p:cNvSpPr/>
            <p:nvPr/>
          </p:nvSpPr>
          <p:spPr>
            <a:xfrm>
              <a:off x="4999514" y="2247894"/>
              <a:ext cx="3740725" cy="173664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ja-JP" dirty="0"/>
                <a:t>20211112_akashi.pptx20211112_akashi.pptx</a:t>
              </a:r>
              <a:endParaRPr kumimoji="1" lang="ja-JP" altLang="en-US"/>
            </a:p>
          </p:txBody>
        </p:sp>
      </p:grp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B5E158C-A51E-A04E-8897-168230B50F6D}"/>
              </a:ext>
            </a:extLst>
          </p:cNvPr>
          <p:cNvSpPr/>
          <p:nvPr/>
        </p:nvSpPr>
        <p:spPr>
          <a:xfrm>
            <a:off x="4999514" y="4683702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20211112_akashi.pptx20211112_akashi.pptx</a:t>
            </a:r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308E374-0D61-1E40-8AC3-E4011368474E}"/>
              </a:ext>
            </a:extLst>
          </p:cNvPr>
          <p:cNvSpPr/>
          <p:nvPr/>
        </p:nvSpPr>
        <p:spPr>
          <a:xfrm>
            <a:off x="480960" y="4696330"/>
            <a:ext cx="3740725" cy="1736646"/>
          </a:xfrm>
          <a:prstGeom prst="round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04DD83C-9EB3-0C4F-8B03-767561617AF8}"/>
              </a:ext>
            </a:extLst>
          </p:cNvPr>
          <p:cNvSpPr txBox="1"/>
          <p:nvPr/>
        </p:nvSpPr>
        <p:spPr>
          <a:xfrm>
            <a:off x="5112394" y="2545495"/>
            <a:ext cx="349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・ベイズの勉強</a:t>
            </a:r>
            <a:endParaRPr kumimoji="1" lang="en-US" altLang="ja-JP" sz="2400" dirty="0"/>
          </a:p>
          <a:p>
            <a:r>
              <a:rPr kumimoji="1" lang="ja-JP" altLang="en-US" sz="2400"/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のラベル検出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・画像の歪み補正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1B46BB-A077-B644-9537-2F04772973B6}"/>
              </a:ext>
            </a:extLst>
          </p:cNvPr>
          <p:cNvSpPr txBox="1"/>
          <p:nvPr/>
        </p:nvSpPr>
        <p:spPr>
          <a:xfrm>
            <a:off x="5112394" y="4782697"/>
            <a:ext cx="349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・ベイズの定理の理解が　　　　　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できてきた。　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で犬と人の認識が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行えた。　</a:t>
            </a:r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◎</a:t>
            </a:r>
            <a:endParaRPr kumimoji="1" lang="en-US" altLang="ja-JP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403B2151-0748-224C-A867-26A94DF7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65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タイトル 1">
            <a:extLst>
              <a:ext uri="{FF2B5EF4-FFF2-40B4-BE49-F238E27FC236}">
                <a16:creationId xmlns:a16="http://schemas.microsoft.com/office/drawing/2014/main" id="{EBE273CB-6DAE-5A4D-893D-17AB7E08498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ベイズ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BC1EA4C-440E-B94B-A738-EA2EEFF24C6D}"/>
              </a:ext>
            </a:extLst>
          </p:cNvPr>
          <p:cNvGrpSpPr/>
          <p:nvPr/>
        </p:nvGrpSpPr>
        <p:grpSpPr>
          <a:xfrm>
            <a:off x="4413703" y="3346596"/>
            <a:ext cx="4241800" cy="2768600"/>
            <a:chOff x="4571999" y="660400"/>
            <a:chExt cx="4241800" cy="2768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AD4682A-D714-3045-9535-504F209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1999" y="660400"/>
              <a:ext cx="4241800" cy="2768600"/>
            </a:xfrm>
            <a:prstGeom prst="rect">
              <a:avLst/>
            </a:prstGeom>
          </p:spPr>
        </p:pic>
        <p:sp>
          <p:nvSpPr>
            <p:cNvPr id="6" name="フレーム 5">
              <a:extLst>
                <a:ext uri="{FF2B5EF4-FFF2-40B4-BE49-F238E27FC236}">
                  <a16:creationId xmlns:a16="http://schemas.microsoft.com/office/drawing/2014/main" id="{21040B40-98E4-0842-8EE6-DEBB29839D7D}"/>
                </a:ext>
              </a:extLst>
            </p:cNvPr>
            <p:cNvSpPr/>
            <p:nvPr/>
          </p:nvSpPr>
          <p:spPr>
            <a:xfrm>
              <a:off x="5997040" y="2873829"/>
              <a:ext cx="237506" cy="237506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C3BC7DA-C784-3147-8DEC-E7C7F37C7948}"/>
              </a:ext>
            </a:extLst>
          </p:cNvPr>
          <p:cNvGrpSpPr/>
          <p:nvPr/>
        </p:nvGrpSpPr>
        <p:grpSpPr>
          <a:xfrm>
            <a:off x="4413703" y="3321382"/>
            <a:ext cx="4241800" cy="2768600"/>
            <a:chOff x="4571999" y="3760987"/>
            <a:chExt cx="4241800" cy="27686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A219238-6E6E-904F-B614-9E422A7DA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999" y="3760987"/>
              <a:ext cx="4241800" cy="2768600"/>
            </a:xfrm>
            <a:prstGeom prst="rect">
              <a:avLst/>
            </a:prstGeom>
          </p:spPr>
        </p:pic>
        <p:sp>
          <p:nvSpPr>
            <p:cNvPr id="19" name="フレーム 18">
              <a:extLst>
                <a:ext uri="{FF2B5EF4-FFF2-40B4-BE49-F238E27FC236}">
                  <a16:creationId xmlns:a16="http://schemas.microsoft.com/office/drawing/2014/main" id="{962B715D-55B6-8F40-9B6A-17695C51B0E5}"/>
                </a:ext>
              </a:extLst>
            </p:cNvPr>
            <p:cNvSpPr/>
            <p:nvPr/>
          </p:nvSpPr>
          <p:spPr>
            <a:xfrm>
              <a:off x="5997040" y="5960094"/>
              <a:ext cx="237506" cy="237506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266568EF-4B53-BB49-8CF2-2F538CA81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16" y="1548168"/>
            <a:ext cx="3165269" cy="453067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BE4316-E2A8-194D-9DE7-9F8DE3E4FC39}"/>
              </a:ext>
            </a:extLst>
          </p:cNvPr>
          <p:cNvSpPr txBox="1"/>
          <p:nvPr/>
        </p:nvSpPr>
        <p:spPr>
          <a:xfrm>
            <a:off x="1307970" y="6089982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参照：</a:t>
            </a:r>
            <a:r>
              <a:rPr kumimoji="1" lang="en-US" altLang="ja-JP" sz="2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amazon</a:t>
            </a:r>
            <a:endParaRPr kumimoji="1" lang="ja-JP" altLang="en-US" sz="200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176E927-495B-8047-AB96-A51F635930A2}"/>
              </a:ext>
            </a:extLst>
          </p:cNvPr>
          <p:cNvSpPr txBox="1"/>
          <p:nvPr/>
        </p:nvSpPr>
        <p:spPr>
          <a:xfrm>
            <a:off x="4987636" y="137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D8EF29B-B60F-B340-8F97-0B373DD25251}"/>
              </a:ext>
            </a:extLst>
          </p:cNvPr>
          <p:cNvSpPr txBox="1"/>
          <p:nvPr/>
        </p:nvSpPr>
        <p:spPr>
          <a:xfrm>
            <a:off x="3860181" y="1746870"/>
            <a:ext cx="5283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１章 ベイズ理論のための確率統計入門</a:t>
            </a:r>
            <a:endParaRPr kumimoji="1" lang="en-US" altLang="ja-JP" sz="2400" dirty="0"/>
          </a:p>
          <a:p>
            <a:r>
              <a:rPr kumimoji="1" lang="ja-JP" altLang="en-US" sz="2400"/>
              <a:t>２章 </a:t>
            </a:r>
            <a:r>
              <a:rPr kumimoji="1" lang="en-US" altLang="ja-JP" sz="2400" dirty="0"/>
              <a:t>Excel</a:t>
            </a:r>
            <a:r>
              <a:rPr kumimoji="1" lang="ja-JP" altLang="en-US" sz="2400"/>
              <a:t>で確かめるベイズの定理</a:t>
            </a:r>
            <a:endParaRPr kumimoji="1" lang="en-US" altLang="ja-JP" sz="2400" dirty="0"/>
          </a:p>
          <a:p>
            <a:r>
              <a:rPr kumimoji="1" lang="ja-JP" altLang="en-US" sz="2400"/>
              <a:t>３章</a:t>
            </a:r>
            <a:r>
              <a:rPr kumimoji="1" lang="en-US" altLang="ja-JP" sz="2400" dirty="0"/>
              <a:t> </a:t>
            </a:r>
            <a:r>
              <a:rPr kumimoji="1" lang="ja-JP" altLang="en-US" sz="2400"/>
              <a:t>ベイズ定理の応用問題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3FD7C63-C238-7040-86CC-630E03F6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67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49654E7-7642-1948-AD8C-42B55BE26B79}"/>
              </a:ext>
            </a:extLst>
          </p:cNvPr>
          <p:cNvGrpSpPr/>
          <p:nvPr/>
        </p:nvGrpSpPr>
        <p:grpSpPr>
          <a:xfrm>
            <a:off x="1058424" y="1326998"/>
            <a:ext cx="7027150" cy="1775025"/>
            <a:chOff x="890649" y="1653975"/>
            <a:chExt cx="7027150" cy="1775025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6DE0F5C2-B7EE-F34D-BD97-6BF257FF3CE0}"/>
                </a:ext>
              </a:extLst>
            </p:cNvPr>
            <p:cNvGrpSpPr/>
            <p:nvPr/>
          </p:nvGrpSpPr>
          <p:grpSpPr>
            <a:xfrm>
              <a:off x="890649" y="1653975"/>
              <a:ext cx="7027150" cy="1169550"/>
              <a:chOff x="890649" y="1653975"/>
              <a:chExt cx="7027150" cy="1169550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C92A418-B93E-644F-8886-A89A1F198D78}"/>
                  </a:ext>
                </a:extLst>
              </p:cNvPr>
              <p:cNvSpPr txBox="1"/>
              <p:nvPr/>
            </p:nvSpPr>
            <p:spPr>
              <a:xfrm>
                <a:off x="890649" y="1653975"/>
                <a:ext cx="25795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</a:t>
                </a:r>
                <a:r>
                  <a:rPr kumimoji="1" lang="ja-JP" alt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行動分析</a:t>
                </a:r>
                <a:r>
                  <a:rPr kumimoji="1" lang="en-US" altLang="ja-JP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</a:t>
                </a:r>
                <a:endParaRPr kumimoji="1" lang="ja-JP" alt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C94B4DE-B9DC-D049-91B4-1BE17102C990}"/>
                  </a:ext>
                </a:extLst>
              </p:cNvPr>
              <p:cNvSpPr txBox="1"/>
              <p:nvPr/>
            </p:nvSpPr>
            <p:spPr>
              <a:xfrm>
                <a:off x="1434934" y="2238750"/>
                <a:ext cx="64828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→対人状態での行動パターンを分析</a:t>
                </a:r>
              </a:p>
            </p:txBody>
          </p:sp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8FB524B-F041-714C-8835-BFC349BC9F97}"/>
                </a:ext>
              </a:extLst>
            </p:cNvPr>
            <p:cNvSpPr txBox="1"/>
            <p:nvPr/>
          </p:nvSpPr>
          <p:spPr>
            <a:xfrm>
              <a:off x="1434934" y="2844225"/>
              <a:ext cx="55194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/>
                <a:t>→</a:t>
              </a:r>
              <a:r>
                <a:rPr kumimoji="1" lang="en-US" altLang="ja-JP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MESH</a:t>
              </a:r>
              <a:r>
                <a:rPr kumimoji="1" lang="ja-JP" altLang="en-US" sz="3200">
                  <a:latin typeface="Times New Roman" panose="02020603050405020304" pitchFamily="18" charset="0"/>
                  <a:cs typeface="Times New Roman" panose="02020603050405020304" pitchFamily="18" charset="0"/>
                </a:rPr>
                <a:t>を用いて、行動を記録</a:t>
              </a:r>
              <a:endPara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下矢印 15">
            <a:extLst>
              <a:ext uri="{FF2B5EF4-FFF2-40B4-BE49-F238E27FC236}">
                <a16:creationId xmlns:a16="http://schemas.microsoft.com/office/drawing/2014/main" id="{23A796A5-5472-584F-B892-4971F7EB7866}"/>
              </a:ext>
            </a:extLst>
          </p:cNvPr>
          <p:cNvSpPr/>
          <p:nvPr/>
        </p:nvSpPr>
        <p:spPr>
          <a:xfrm>
            <a:off x="4304807" y="3237198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7370242-F4ED-1649-8530-3097E1D9606F}"/>
              </a:ext>
            </a:extLst>
          </p:cNvPr>
          <p:cNvSpPr txBox="1"/>
          <p:nvPr/>
        </p:nvSpPr>
        <p:spPr>
          <a:xfrm>
            <a:off x="761500" y="3935868"/>
            <a:ext cx="758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u="sng"/>
              <a:t>人と犬の距離が行動パターンに関係する？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5CC85DE-8A86-EF46-B308-9D0E924E17E6}"/>
              </a:ext>
            </a:extLst>
          </p:cNvPr>
          <p:cNvSpPr/>
          <p:nvPr/>
        </p:nvSpPr>
        <p:spPr>
          <a:xfrm>
            <a:off x="3083065" y="5448012"/>
            <a:ext cx="2977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(AWS)</a:t>
            </a:r>
            <a:endParaRPr lang="ja-JP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タイトル 1">
            <a:extLst>
              <a:ext uri="{FF2B5EF4-FFF2-40B4-BE49-F238E27FC236}">
                <a16:creationId xmlns:a16="http://schemas.microsoft.com/office/drawing/2014/main" id="{EBE273CB-6DAE-5A4D-893D-17AB7E08498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犬の行動分析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下矢印 37">
            <a:extLst>
              <a:ext uri="{FF2B5EF4-FFF2-40B4-BE49-F238E27FC236}">
                <a16:creationId xmlns:a16="http://schemas.microsoft.com/office/drawing/2014/main" id="{03B786E5-EAA3-7345-8658-4FB9E18B03AF}"/>
              </a:ext>
            </a:extLst>
          </p:cNvPr>
          <p:cNvSpPr/>
          <p:nvPr/>
        </p:nvSpPr>
        <p:spPr>
          <a:xfrm>
            <a:off x="4304807" y="4749342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AB803C-D482-3440-8999-D7CF0A4A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309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8EC48F4C-CE72-574C-BFC3-4E6CAE2BCC17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犬の行動分析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5A0711-0A7E-9743-9957-A41B5C656AAB}"/>
              </a:ext>
            </a:extLst>
          </p:cNvPr>
          <p:cNvSpPr txBox="1"/>
          <p:nvPr/>
        </p:nvSpPr>
        <p:spPr>
          <a:xfrm>
            <a:off x="2858031" y="1342667"/>
            <a:ext cx="5657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デモで、ラベル検出・ビデオ分析はできた。</a:t>
            </a:r>
            <a:endParaRPr lang="en-US" altLang="ja-JP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ビデオ分析の</a:t>
            </a:r>
            <a:r>
              <a:rPr kumimoji="1" lang="en-US" altLang="ja-JP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json</a:t>
            </a:r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ファイルは出力できた。</a:t>
            </a:r>
            <a:endParaRPr kumimoji="1" lang="en-US" altLang="ja-JP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99BEEE0-578C-CC4D-96DC-D698F1D9F064}"/>
              </a:ext>
            </a:extLst>
          </p:cNvPr>
          <p:cNvSpPr txBox="1"/>
          <p:nvPr/>
        </p:nvSpPr>
        <p:spPr>
          <a:xfrm>
            <a:off x="2858031" y="2916071"/>
            <a:ext cx="521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ラベル検出・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ビデオ分析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は確認できた。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6989DEC4-3279-154E-8EE9-74FB1EDFDD01}"/>
              </a:ext>
            </a:extLst>
          </p:cNvPr>
          <p:cNvSpPr/>
          <p:nvPr/>
        </p:nvSpPr>
        <p:spPr>
          <a:xfrm>
            <a:off x="241097" y="1342667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物体認識</a:t>
            </a:r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DDB7D279-6FD8-9F4A-91F1-37E5B46B1425}"/>
              </a:ext>
            </a:extLst>
          </p:cNvPr>
          <p:cNvSpPr/>
          <p:nvPr/>
        </p:nvSpPr>
        <p:spPr>
          <a:xfrm>
            <a:off x="241097" y="2846633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位置情報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B54AD007-6ED3-9845-B894-1A7E5CAFEF7E}"/>
              </a:ext>
            </a:extLst>
          </p:cNvPr>
          <p:cNvSpPr/>
          <p:nvPr/>
        </p:nvSpPr>
        <p:spPr>
          <a:xfrm>
            <a:off x="241097" y="4350599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保存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1" name="平行四辺形 10">
            <a:extLst>
              <a:ext uri="{FF2B5EF4-FFF2-40B4-BE49-F238E27FC236}">
                <a16:creationId xmlns:a16="http://schemas.microsoft.com/office/drawing/2014/main" id="{D6949BB3-CAF8-7547-A09C-75534F76A23A}"/>
              </a:ext>
            </a:extLst>
          </p:cNvPr>
          <p:cNvSpPr/>
          <p:nvPr/>
        </p:nvSpPr>
        <p:spPr>
          <a:xfrm>
            <a:off x="241097" y="5854565"/>
            <a:ext cx="2335848" cy="67502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可視化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FA26C139-84E3-9B49-86E5-527380037821}"/>
              </a:ext>
            </a:extLst>
          </p:cNvPr>
          <p:cNvSpPr/>
          <p:nvPr/>
        </p:nvSpPr>
        <p:spPr>
          <a:xfrm>
            <a:off x="1141826" y="3697406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51BB1EDA-028A-EB46-81F2-2085718D27D9}"/>
              </a:ext>
            </a:extLst>
          </p:cNvPr>
          <p:cNvSpPr/>
          <p:nvPr/>
        </p:nvSpPr>
        <p:spPr>
          <a:xfrm>
            <a:off x="1141826" y="2200911"/>
            <a:ext cx="534390" cy="4699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57713BB9-E9E9-8143-9DFD-F195519AF2A9}"/>
              </a:ext>
            </a:extLst>
          </p:cNvPr>
          <p:cNvSpPr/>
          <p:nvPr/>
        </p:nvSpPr>
        <p:spPr>
          <a:xfrm>
            <a:off x="1141826" y="5205107"/>
            <a:ext cx="534390" cy="46997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C1C7D1E-07C2-8348-ACEB-E525D9F83C63}"/>
              </a:ext>
            </a:extLst>
          </p:cNvPr>
          <p:cNvSpPr txBox="1"/>
          <p:nvPr/>
        </p:nvSpPr>
        <p:spPr>
          <a:xfrm>
            <a:off x="2858031" y="5961243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動線分析ができそう？</a:t>
            </a:r>
            <a:endParaRPr kumimoji="1" lang="en-US" altLang="ja-JP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441839-7677-0D48-9A14-3A259DA7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6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1">
            <a:extLst>
              <a:ext uri="{FF2B5EF4-FFF2-40B4-BE49-F238E27FC236}">
                <a16:creationId xmlns:a16="http://schemas.microsoft.com/office/drawing/2014/main" id="{E4F14577-27BF-0F40-81B8-5D1B49BE9C40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位置情報の取得方法案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903079E6-8FC7-5641-A53C-D6B4E6F08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56485"/>
              </p:ext>
            </p:extLst>
          </p:nvPr>
        </p:nvGraphicFramePr>
        <p:xfrm>
          <a:off x="628649" y="1396999"/>
          <a:ext cx="7790955" cy="4981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3152">
                  <a:extLst>
                    <a:ext uri="{9D8B030D-6E8A-4147-A177-3AD203B41FA5}">
                      <a16:colId xmlns:a16="http://schemas.microsoft.com/office/drawing/2014/main" val="3372475013"/>
                    </a:ext>
                  </a:extLst>
                </a:gridCol>
                <a:gridCol w="2767721">
                  <a:extLst>
                    <a:ext uri="{9D8B030D-6E8A-4147-A177-3AD203B41FA5}">
                      <a16:colId xmlns:a16="http://schemas.microsoft.com/office/drawing/2014/main" val="2177056554"/>
                    </a:ext>
                  </a:extLst>
                </a:gridCol>
                <a:gridCol w="3040082">
                  <a:extLst>
                    <a:ext uri="{9D8B030D-6E8A-4147-A177-3AD203B41FA5}">
                      <a16:colId xmlns:a16="http://schemas.microsoft.com/office/drawing/2014/main" val="2170489742"/>
                    </a:ext>
                  </a:extLst>
                </a:gridCol>
              </a:tblGrid>
              <a:tr h="66930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カメラの位置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頭上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横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斜め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880521"/>
                  </a:ext>
                </a:extLst>
              </a:tr>
              <a:tr h="1745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簡易図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625943"/>
                  </a:ext>
                </a:extLst>
              </a:tr>
              <a:tr h="128314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計算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rgbClr val="FF0000"/>
                          </a:solidFill>
                        </a:rPr>
                        <a:t>簡単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難しい</a:t>
                      </a:r>
                      <a:endParaRPr kumimoji="1" lang="en-US" altLang="ja-JP" sz="2400" dirty="0"/>
                    </a:p>
                    <a:p>
                      <a:pPr algn="ctr"/>
                      <a:r>
                        <a:rPr kumimoji="1" lang="en-US" altLang="ja-JP" sz="2400" dirty="0"/>
                        <a:t>(</a:t>
                      </a:r>
                      <a:r>
                        <a:rPr kumimoji="1" lang="ja-JP" altLang="en-US" sz="2400"/>
                        <a:t>深度が必要</a:t>
                      </a:r>
                      <a:r>
                        <a:rPr kumimoji="1" lang="en-US" altLang="ja-JP" sz="2400" dirty="0"/>
                        <a:t>?)</a:t>
                      </a:r>
                      <a:endParaRPr kumimoji="1" lang="ja-JP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770773"/>
                  </a:ext>
                </a:extLst>
              </a:tr>
              <a:tr h="128314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認識精度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要検証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rgbClr val="FF0000"/>
                          </a:solidFill>
                        </a:rPr>
                        <a:t>頭上より精度は高そう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1689474"/>
                  </a:ext>
                </a:extLst>
              </a:tr>
            </a:tbl>
          </a:graphicData>
        </a:graphic>
      </p:graphicFrame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2032EC-E73C-6D41-BACD-0DC479A21D06}"/>
              </a:ext>
            </a:extLst>
          </p:cNvPr>
          <p:cNvGrpSpPr>
            <a:grpSpLocks noChangeAspect="1"/>
          </p:cNvGrpSpPr>
          <p:nvPr/>
        </p:nvGrpSpPr>
        <p:grpSpPr>
          <a:xfrm>
            <a:off x="2955654" y="2305419"/>
            <a:ext cx="2067612" cy="1296000"/>
            <a:chOff x="248581" y="635310"/>
            <a:chExt cx="5962712" cy="3737487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E416E14-B001-724F-BA9F-1E88DDA2D24C}"/>
                </a:ext>
              </a:extLst>
            </p:cNvPr>
            <p:cNvSpPr/>
            <p:nvPr/>
          </p:nvSpPr>
          <p:spPr>
            <a:xfrm>
              <a:off x="248581" y="839388"/>
              <a:ext cx="5962712" cy="3362201"/>
            </a:xfrm>
            <a:prstGeom prst="rect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pic>
          <p:nvPicPr>
            <p:cNvPr id="8" name="グラフィックス 7" descr="Web カメラ 単色塗りつぶし">
              <a:extLst>
                <a:ext uri="{FF2B5EF4-FFF2-40B4-BE49-F238E27FC236}">
                  <a16:creationId xmlns:a16="http://schemas.microsoft.com/office/drawing/2014/main" id="{992195A5-D0BE-0B47-9CE6-0157BF46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555440" y="635310"/>
              <a:ext cx="1427978" cy="1427978"/>
            </a:xfrm>
            <a:prstGeom prst="rect">
              <a:avLst/>
            </a:prstGeom>
          </p:spPr>
        </p:pic>
        <p:pic>
          <p:nvPicPr>
            <p:cNvPr id="14" name="グラフィックス 13" descr="男性 単色塗りつぶし">
              <a:extLst>
                <a:ext uri="{FF2B5EF4-FFF2-40B4-BE49-F238E27FC236}">
                  <a16:creationId xmlns:a16="http://schemas.microsoft.com/office/drawing/2014/main" id="{E8C75D64-2EC2-BE48-B538-372256408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47891" y="2773609"/>
              <a:ext cx="1427981" cy="1427981"/>
            </a:xfrm>
            <a:prstGeom prst="rect">
              <a:avLst/>
            </a:prstGeom>
          </p:spPr>
        </p:pic>
        <p:pic>
          <p:nvPicPr>
            <p:cNvPr id="16" name="グラフィックス 15" descr="犬 単色塗りつぶし">
              <a:extLst>
                <a:ext uri="{FF2B5EF4-FFF2-40B4-BE49-F238E27FC236}">
                  <a16:creationId xmlns:a16="http://schemas.microsoft.com/office/drawing/2014/main" id="{AAF4E11E-33EB-234A-976B-F8EC4D10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7458" y="2944816"/>
              <a:ext cx="1427981" cy="1427981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8CF6C1C-44B1-3649-BF92-1A874669CD55}"/>
              </a:ext>
            </a:extLst>
          </p:cNvPr>
          <p:cNvGrpSpPr>
            <a:grpSpLocks noChangeAspect="1"/>
          </p:cNvGrpSpPr>
          <p:nvPr/>
        </p:nvGrpSpPr>
        <p:grpSpPr>
          <a:xfrm>
            <a:off x="5799427" y="2304933"/>
            <a:ext cx="2226325" cy="1296000"/>
            <a:chOff x="831016" y="1781300"/>
            <a:chExt cx="6069848" cy="3533409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3FF6B235-5380-3D46-9AF2-AC1D0EF21A65}"/>
                </a:ext>
              </a:extLst>
            </p:cNvPr>
            <p:cNvSpPr/>
            <p:nvPr/>
          </p:nvSpPr>
          <p:spPr>
            <a:xfrm>
              <a:off x="938152" y="1781300"/>
              <a:ext cx="5962712" cy="3362201"/>
            </a:xfrm>
            <a:prstGeom prst="rect">
              <a:avLst/>
            </a:pr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4" name="グラフィックス 23" descr="セキュリティ カメラ 単色塗りつぶし">
              <a:extLst>
                <a:ext uri="{FF2B5EF4-FFF2-40B4-BE49-F238E27FC236}">
                  <a16:creationId xmlns:a16="http://schemas.microsoft.com/office/drawing/2014/main" id="{71FD643B-AC36-4745-A716-92F109993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1016" y="2010373"/>
              <a:ext cx="1439441" cy="1439446"/>
            </a:xfrm>
            <a:prstGeom prst="rect">
              <a:avLst/>
            </a:prstGeom>
          </p:spPr>
        </p:pic>
        <p:pic>
          <p:nvPicPr>
            <p:cNvPr id="25" name="グラフィックス 24" descr="男性 単色塗りつぶし">
              <a:extLst>
                <a:ext uri="{FF2B5EF4-FFF2-40B4-BE49-F238E27FC236}">
                  <a16:creationId xmlns:a16="http://schemas.microsoft.com/office/drawing/2014/main" id="{127C313E-DFF9-6B47-BCC1-9E1ECF614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37465" y="3704057"/>
              <a:ext cx="1439441" cy="1439446"/>
            </a:xfrm>
            <a:prstGeom prst="rect">
              <a:avLst/>
            </a:prstGeom>
          </p:spPr>
        </p:pic>
        <p:pic>
          <p:nvPicPr>
            <p:cNvPr id="26" name="グラフィックス 25" descr="犬 単色塗りつぶし">
              <a:extLst>
                <a:ext uri="{FF2B5EF4-FFF2-40B4-BE49-F238E27FC236}">
                  <a16:creationId xmlns:a16="http://schemas.microsoft.com/office/drawing/2014/main" id="{3B606808-CBE1-604A-BBEC-748BCD265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30609" y="3875263"/>
              <a:ext cx="1439441" cy="1439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64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CA89858-3ABC-3643-85EE-FBD840F706EC}"/>
              </a:ext>
            </a:extLst>
          </p:cNvPr>
          <p:cNvSpPr txBox="1"/>
          <p:nvPr/>
        </p:nvSpPr>
        <p:spPr>
          <a:xfrm>
            <a:off x="1038699" y="1258784"/>
            <a:ext cx="5976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犬の背中・後頭部のみでも認識できるのか？</a:t>
            </a: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3E47B954-EAA1-884B-B2E1-6CE75992004A}"/>
              </a:ext>
            </a:extLst>
          </p:cNvPr>
          <p:cNvGrpSpPr>
            <a:grpSpLocks noChangeAspect="1"/>
          </p:cNvGrpSpPr>
          <p:nvPr/>
        </p:nvGrpSpPr>
        <p:grpSpPr>
          <a:xfrm>
            <a:off x="676456" y="2170216"/>
            <a:ext cx="2335711" cy="2455533"/>
            <a:chOff x="651081" y="2170216"/>
            <a:chExt cx="3575363" cy="3758789"/>
          </a:xfrm>
        </p:grpSpPr>
        <p:pic>
          <p:nvPicPr>
            <p:cNvPr id="34" name="図 33" descr="ベッドで寝ている犬&#10;&#10;自動的に生成された説明">
              <a:extLst>
                <a:ext uri="{FF2B5EF4-FFF2-40B4-BE49-F238E27FC236}">
                  <a16:creationId xmlns:a16="http://schemas.microsoft.com/office/drawing/2014/main" id="{3CF1CE87-5794-DD4D-B87B-E4FB8D7F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264" y="2170216"/>
              <a:ext cx="3429000" cy="3429000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DFB5A066-A563-C94D-8BF3-03F5ED80D044}"/>
                </a:ext>
              </a:extLst>
            </p:cNvPr>
            <p:cNvSpPr/>
            <p:nvPr/>
          </p:nvSpPr>
          <p:spPr>
            <a:xfrm>
              <a:off x="651081" y="5599216"/>
              <a:ext cx="3575363" cy="329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800"/>
                <a:t>https://www.pinterest.jp/pin/721913015249474102/</a:t>
              </a:r>
            </a:p>
          </p:txBody>
        </p:sp>
      </p:grpSp>
      <p:pic>
        <p:nvPicPr>
          <p:cNvPr id="40" name="図 39" descr="猫がパソコンのスクリーンショット&#10;&#10;自動的に生成された説明">
            <a:extLst>
              <a:ext uri="{FF2B5EF4-FFF2-40B4-BE49-F238E27FC236}">
                <a16:creationId xmlns:a16="http://schemas.microsoft.com/office/drawing/2014/main" id="{5158B638-09EF-7C4C-A832-EFCDB3121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01" t="29561" r="30967" b="38811"/>
          <a:stretch/>
        </p:blipFill>
        <p:spPr>
          <a:xfrm>
            <a:off x="3644449" y="2076700"/>
            <a:ext cx="3909778" cy="3692567"/>
          </a:xfrm>
          <a:prstGeom prst="rect">
            <a:avLst/>
          </a:prstGeom>
        </p:spPr>
      </p:pic>
      <p:graphicFrame>
        <p:nvGraphicFramePr>
          <p:cNvPr id="41" name="表 3">
            <a:extLst>
              <a:ext uri="{FF2B5EF4-FFF2-40B4-BE49-F238E27FC236}">
                <a16:creationId xmlns:a16="http://schemas.microsoft.com/office/drawing/2014/main" id="{1C09B5C8-02B2-E444-90DD-0FC7AF077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898952"/>
              </p:ext>
            </p:extLst>
          </p:nvPr>
        </p:nvGraphicFramePr>
        <p:xfrm>
          <a:off x="5978235" y="3922983"/>
          <a:ext cx="253711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510738740"/>
                    </a:ext>
                  </a:extLst>
                </a:gridCol>
                <a:gridCol w="1110096">
                  <a:extLst>
                    <a:ext uri="{9D8B030D-6E8A-4147-A177-3AD203B41FA5}">
                      <a16:colId xmlns:a16="http://schemas.microsoft.com/office/drawing/2014/main" val="1387198887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Dog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89.7%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9291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Animal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1740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227219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Mammal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29071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56.3%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206067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Sleeping</a:t>
                      </a:r>
                      <a:endParaRPr kumimoji="1" lang="ja-JP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55.9%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78023"/>
                  </a:ext>
                </a:extLst>
              </a:tr>
            </a:tbl>
          </a:graphicData>
        </a:graphic>
      </p:graphicFrame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DE0FA5E-B656-EC42-A89A-1510CCC15014}"/>
              </a:ext>
            </a:extLst>
          </p:cNvPr>
          <p:cNvSpPr txBox="1"/>
          <p:nvPr/>
        </p:nvSpPr>
        <p:spPr>
          <a:xfrm>
            <a:off x="628649" y="1809210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サンプル画像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BF1C00E-6896-014B-9347-99241D3F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51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F7AC8A6-92F7-E642-80A8-60B1E1E286E2}"/>
              </a:ext>
            </a:extLst>
          </p:cNvPr>
          <p:cNvGrpSpPr/>
          <p:nvPr/>
        </p:nvGrpSpPr>
        <p:grpSpPr>
          <a:xfrm>
            <a:off x="1833481" y="5048449"/>
            <a:ext cx="5738600" cy="1616995"/>
            <a:chOff x="1833481" y="5048449"/>
            <a:chExt cx="5738600" cy="1616995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2BD98643-C7AA-E249-8660-ABE80D7534F4}"/>
                </a:ext>
              </a:extLst>
            </p:cNvPr>
            <p:cNvSpPr/>
            <p:nvPr/>
          </p:nvSpPr>
          <p:spPr>
            <a:xfrm>
              <a:off x="1833481" y="5048449"/>
              <a:ext cx="803393" cy="1616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543222F-F7F0-4540-87FB-AB59663C7165}"/>
                </a:ext>
              </a:extLst>
            </p:cNvPr>
            <p:cNvSpPr/>
            <p:nvPr/>
          </p:nvSpPr>
          <p:spPr>
            <a:xfrm>
              <a:off x="3342322" y="5146158"/>
              <a:ext cx="803393" cy="12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D7699BE5-1BC2-714E-A31B-4EB45B1B81D3}"/>
                </a:ext>
              </a:extLst>
            </p:cNvPr>
            <p:cNvSpPr/>
            <p:nvPr/>
          </p:nvSpPr>
          <p:spPr>
            <a:xfrm>
              <a:off x="6457950" y="5156759"/>
              <a:ext cx="1114131" cy="12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5B2E8D6-1EDA-D440-93F8-EE8A496D3F5A}"/>
              </a:ext>
            </a:extLst>
          </p:cNvPr>
          <p:cNvSpPr txBox="1"/>
          <p:nvPr/>
        </p:nvSpPr>
        <p:spPr>
          <a:xfrm>
            <a:off x="840276" y="1955440"/>
            <a:ext cx="1544012" cy="461665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XR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4C3FEE0-4708-1646-B84F-4649219CC956}"/>
              </a:ext>
            </a:extLst>
          </p:cNvPr>
          <p:cNvSpPr txBox="1"/>
          <p:nvPr/>
        </p:nvSpPr>
        <p:spPr>
          <a:xfrm>
            <a:off x="6840438" y="1955440"/>
            <a:ext cx="1463286" cy="461665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カメラ</a:t>
            </a:r>
          </a:p>
        </p:txBody>
      </p:sp>
      <p:pic>
        <p:nvPicPr>
          <p:cNvPr id="21" name="図 20" descr="台の上にあるカメラ&#10;&#10;中程度の精度で自動的に生成された説明">
            <a:extLst>
              <a:ext uri="{FF2B5EF4-FFF2-40B4-BE49-F238E27FC236}">
                <a16:creationId xmlns:a16="http://schemas.microsoft.com/office/drawing/2014/main" id="{D81083B3-AD3A-A747-A182-86B739A3C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99" y="3001733"/>
            <a:ext cx="1905000" cy="19050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1C3F6B7-26EC-244F-B880-A2A755F1E344}"/>
              </a:ext>
            </a:extLst>
          </p:cNvPr>
          <p:cNvSpPr txBox="1"/>
          <p:nvPr/>
        </p:nvSpPr>
        <p:spPr>
          <a:xfrm>
            <a:off x="6076985" y="4906733"/>
            <a:ext cx="2990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kumimoji="1" lang="en" altLang="ja-JP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www.sanwa.co.jp</a:t>
            </a:r>
            <a:r>
              <a:rPr kumimoji="1" lang="en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/product/</a:t>
            </a:r>
            <a:r>
              <a:rPr kumimoji="1" lang="en" altLang="ja-JP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syohin.asp?code</a:t>
            </a:r>
            <a:r>
              <a:rPr kumimoji="1" lang="en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=CMS-V43BK-3</a:t>
            </a:r>
            <a:endParaRPr kumimoji="1" lang="ja-JP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BD8C242-22F4-5842-BDBE-723C51DBD439}"/>
              </a:ext>
            </a:extLst>
          </p:cNvPr>
          <p:cNvSpPr txBox="1"/>
          <p:nvPr/>
        </p:nvSpPr>
        <p:spPr>
          <a:xfrm>
            <a:off x="3373834" y="1955441"/>
            <a:ext cx="2569934" cy="461665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12 Pro Max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図 17" descr="スピーカーのｃｇ&#10;&#10;中程度の精度で自動的に生成された説明">
            <a:extLst>
              <a:ext uri="{FF2B5EF4-FFF2-40B4-BE49-F238E27FC236}">
                <a16:creationId xmlns:a16="http://schemas.microsoft.com/office/drawing/2014/main" id="{7DD130ED-FA68-F64B-BB9A-02B6C9BE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96" y="2487383"/>
            <a:ext cx="2171700" cy="29337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E229440-16DE-C545-892B-4AE6DF9D79B7}"/>
              </a:ext>
            </a:extLst>
          </p:cNvPr>
          <p:cNvSpPr txBox="1"/>
          <p:nvPr/>
        </p:nvSpPr>
        <p:spPr>
          <a:xfrm>
            <a:off x="1153062" y="5498790"/>
            <a:ext cx="4057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kumimoji="1" lang="en" altLang="ja-JP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www.apple.com</a:t>
            </a:r>
            <a:r>
              <a:rPr kumimoji="1" lang="en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" altLang="ja-JP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</a:t>
            </a:r>
            <a:r>
              <a:rPr kumimoji="1" lang="en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" altLang="ja-JP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kumimoji="1" lang="en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/compare/?</a:t>
            </a:r>
            <a:r>
              <a:rPr kumimoji="1" lang="en" altLang="ja-JP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modelList</a:t>
            </a:r>
            <a:r>
              <a:rPr kumimoji="1" lang="en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=iphone13promax,iphone12promax</a:t>
            </a:r>
            <a:endParaRPr kumimoji="1" lang="ja-JP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図 30" descr="モニター, 座る, コンピュータ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1C27D55-11B9-1E4A-B0C3-7D0F6474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2" y="2582633"/>
            <a:ext cx="1841500" cy="274320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A5E3E1-9CAA-7342-9E70-1E0D77E6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41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EDB44-3323-AB41-A919-1F1A610A84CE}"/>
              </a:ext>
            </a:extLst>
          </p:cNvPr>
          <p:cNvSpPr txBox="1">
            <a:spLocks/>
          </p:cNvSpPr>
          <p:nvPr/>
        </p:nvSpPr>
        <p:spPr>
          <a:xfrm>
            <a:off x="628649" y="328413"/>
            <a:ext cx="7886700" cy="675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&lt;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物体認識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CE274D0-EF16-7E4D-B50D-BBCB48A0F32E}"/>
              </a:ext>
            </a:extLst>
          </p:cNvPr>
          <p:cNvSpPr txBox="1"/>
          <p:nvPr/>
        </p:nvSpPr>
        <p:spPr>
          <a:xfrm>
            <a:off x="613271" y="1255561"/>
            <a:ext cx="1770036" cy="523220"/>
          </a:xfrm>
          <a:prstGeom prst="rect">
            <a:avLst/>
          </a:prstGeom>
          <a:noFill/>
          <a:ln w="38100">
            <a:solidFill>
              <a:srgbClr val="EFB2B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XR</a:t>
            </a:r>
            <a:endParaRPr kumimoji="1"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EF0684F-7071-8E48-99F3-CB65CB9EF9B8}"/>
              </a:ext>
            </a:extLst>
          </p:cNvPr>
          <p:cNvGrpSpPr/>
          <p:nvPr/>
        </p:nvGrpSpPr>
        <p:grpSpPr>
          <a:xfrm>
            <a:off x="490257" y="2019155"/>
            <a:ext cx="2340000" cy="4434769"/>
            <a:chOff x="490257" y="2019155"/>
            <a:chExt cx="2340000" cy="4434769"/>
          </a:xfrm>
        </p:grpSpPr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35A15DB4-3BEC-F84A-A58D-9FB58BD34B15}"/>
                </a:ext>
              </a:extLst>
            </p:cNvPr>
            <p:cNvSpPr/>
            <p:nvPr/>
          </p:nvSpPr>
          <p:spPr>
            <a:xfrm>
              <a:off x="490257" y="2019155"/>
              <a:ext cx="2340000" cy="4434769"/>
            </a:xfrm>
            <a:prstGeom prst="roundRect">
              <a:avLst/>
            </a:prstGeom>
            <a:solidFill>
              <a:srgbClr val="FFD579">
                <a:alpha val="45098"/>
              </a:srgbClr>
            </a:solidFill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BAED501D-6D2A-874F-BF1A-1179DE1EE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552" t="50000" r="52273" b="25249"/>
            <a:stretch/>
          </p:blipFill>
          <p:spPr>
            <a:xfrm>
              <a:off x="1149327" y="3783257"/>
              <a:ext cx="1021860" cy="1273065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D2E2638-B373-8345-B799-487A55D85ADE}"/>
                </a:ext>
              </a:extLst>
            </p:cNvPr>
            <p:cNvSpPr txBox="1"/>
            <p:nvPr/>
          </p:nvSpPr>
          <p:spPr>
            <a:xfrm>
              <a:off x="943470" y="2076944"/>
              <a:ext cx="1439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認識不可</a:t>
              </a: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24CAA3E-7FFB-7141-B580-BFB384A7DF15}"/>
              </a:ext>
            </a:extLst>
          </p:cNvPr>
          <p:cNvGrpSpPr/>
          <p:nvPr/>
        </p:nvGrpSpPr>
        <p:grpSpPr>
          <a:xfrm>
            <a:off x="3401997" y="2004063"/>
            <a:ext cx="2340000" cy="4434769"/>
            <a:chOff x="3401997" y="2004063"/>
            <a:chExt cx="2340000" cy="4434769"/>
          </a:xfrm>
        </p:grpSpPr>
        <p:sp>
          <p:nvSpPr>
            <p:cNvPr id="22" name="角丸四角形 21">
              <a:extLst>
                <a:ext uri="{FF2B5EF4-FFF2-40B4-BE49-F238E27FC236}">
                  <a16:creationId xmlns:a16="http://schemas.microsoft.com/office/drawing/2014/main" id="{7309DDD3-FC20-AF44-ADC7-B583B35A0BE1}"/>
                </a:ext>
              </a:extLst>
            </p:cNvPr>
            <p:cNvSpPr/>
            <p:nvPr/>
          </p:nvSpPr>
          <p:spPr>
            <a:xfrm>
              <a:off x="3401997" y="2004063"/>
              <a:ext cx="2340000" cy="4434769"/>
            </a:xfrm>
            <a:prstGeom prst="roundRect">
              <a:avLst/>
            </a:prstGeom>
            <a:solidFill>
              <a:srgbClr val="FF7E79">
                <a:alpha val="45098"/>
              </a:srgbClr>
            </a:solidFill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8023292-F100-E849-A6A3-A110C5A4B215}"/>
                </a:ext>
              </a:extLst>
            </p:cNvPr>
            <p:cNvGrpSpPr/>
            <p:nvPr/>
          </p:nvGrpSpPr>
          <p:grpSpPr>
            <a:xfrm>
              <a:off x="3954255" y="2627360"/>
              <a:ext cx="1235484" cy="3598574"/>
              <a:chOff x="3687170" y="2620502"/>
              <a:chExt cx="1235484" cy="3598574"/>
            </a:xfrm>
          </p:grpSpPr>
          <p:pic>
            <p:nvPicPr>
              <p:cNvPr id="5" name="図 4" descr="コンピューターのスクリーンショット&#10;&#10;自動的に生成された説明">
                <a:extLst>
                  <a:ext uri="{FF2B5EF4-FFF2-40B4-BE49-F238E27FC236}">
                    <a16:creationId xmlns:a16="http://schemas.microsoft.com/office/drawing/2014/main" id="{E6CF4DED-FB07-1744-ADAC-260AEBAF45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455" t="43324" r="51245" b="25238"/>
              <a:stretch/>
            </p:blipFill>
            <p:spPr>
              <a:xfrm>
                <a:off x="3687170" y="2620502"/>
                <a:ext cx="1216171" cy="1616995"/>
              </a:xfrm>
              <a:prstGeom prst="rect">
                <a:avLst/>
              </a:prstGeom>
            </p:spPr>
          </p:pic>
          <p:pic>
            <p:nvPicPr>
              <p:cNvPr id="12" name="図 11" descr="コンピューターのスクリーンショット&#10;&#10;自動的に生成された説明">
                <a:extLst>
                  <a:ext uri="{FF2B5EF4-FFF2-40B4-BE49-F238E27FC236}">
                    <a16:creationId xmlns:a16="http://schemas.microsoft.com/office/drawing/2014/main" id="{4E31016E-F850-6C48-B7D2-D340264D40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2038" t="35094" r="54662" b="31280"/>
              <a:stretch/>
            </p:blipFill>
            <p:spPr>
              <a:xfrm>
                <a:off x="3706483" y="4489465"/>
                <a:ext cx="1216171" cy="1729611"/>
              </a:xfrm>
              <a:prstGeom prst="rect">
                <a:avLst/>
              </a:prstGeom>
            </p:spPr>
          </p:pic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B3036CD-1186-9940-B77E-88E74C09E0E5}"/>
                </a:ext>
              </a:extLst>
            </p:cNvPr>
            <p:cNvSpPr txBox="1"/>
            <p:nvPr/>
          </p:nvSpPr>
          <p:spPr>
            <a:xfrm>
              <a:off x="4017814" y="2076946"/>
              <a:ext cx="1108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誤認識</a:t>
              </a: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241F96D-6A1A-214C-89ED-FC47611E1C9B}"/>
              </a:ext>
            </a:extLst>
          </p:cNvPr>
          <p:cNvGrpSpPr/>
          <p:nvPr/>
        </p:nvGrpSpPr>
        <p:grpSpPr>
          <a:xfrm>
            <a:off x="6316650" y="2020393"/>
            <a:ext cx="2340000" cy="4434769"/>
            <a:chOff x="6316650" y="2020393"/>
            <a:chExt cx="2340000" cy="4434769"/>
          </a:xfrm>
        </p:grpSpPr>
        <p:sp>
          <p:nvSpPr>
            <p:cNvPr id="30" name="角丸四角形 29">
              <a:extLst>
                <a:ext uri="{FF2B5EF4-FFF2-40B4-BE49-F238E27FC236}">
                  <a16:creationId xmlns:a16="http://schemas.microsoft.com/office/drawing/2014/main" id="{091730FA-8AC7-A34E-BF3E-15F810CC1507}"/>
                </a:ext>
              </a:extLst>
            </p:cNvPr>
            <p:cNvSpPr/>
            <p:nvPr/>
          </p:nvSpPr>
          <p:spPr>
            <a:xfrm>
              <a:off x="6316650" y="2020393"/>
              <a:ext cx="2340000" cy="4434769"/>
            </a:xfrm>
            <a:prstGeom prst="roundRect">
              <a:avLst/>
            </a:prstGeom>
            <a:solidFill>
              <a:srgbClr val="76D6FF">
                <a:alpha val="43137"/>
              </a:srgbClr>
            </a:solidFill>
            <a:ln>
              <a:solidFill>
                <a:srgbClr val="76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50CA30C4-EF4C-8B48-9C4C-27B770025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515" t="39684" r="50000" b="23528"/>
            <a:stretch/>
          </p:blipFill>
          <p:spPr>
            <a:xfrm>
              <a:off x="6641522" y="3473713"/>
              <a:ext cx="1690256" cy="1892151"/>
            </a:xfrm>
            <a:prstGeom prst="rect">
              <a:avLst/>
            </a:prstGeom>
          </p:spPr>
        </p:pic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8B77D54-EDE2-BC45-B845-B3ADD86BF41A}"/>
                </a:ext>
              </a:extLst>
            </p:cNvPr>
            <p:cNvSpPr txBox="1"/>
            <p:nvPr/>
          </p:nvSpPr>
          <p:spPr>
            <a:xfrm>
              <a:off x="6808806" y="2076944"/>
              <a:ext cx="14048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認識可能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8365C62-727C-4545-9142-983D41BABD4F}"/>
              </a:ext>
            </a:extLst>
          </p:cNvPr>
          <p:cNvSpPr txBox="1"/>
          <p:nvPr/>
        </p:nvSpPr>
        <p:spPr>
          <a:xfrm>
            <a:off x="3840434" y="3136612"/>
            <a:ext cx="1482437" cy="584775"/>
          </a:xfrm>
          <a:prstGeom prst="rect">
            <a:avLst/>
          </a:prstGeom>
          <a:solidFill>
            <a:srgbClr val="FFFFFF">
              <a:alpha val="7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kumimoji="1" lang="ja-JP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7E6C4F6-5929-4D45-8EE9-BA914D0A22C9}"/>
              </a:ext>
            </a:extLst>
          </p:cNvPr>
          <p:cNvSpPr txBox="1"/>
          <p:nvPr/>
        </p:nvSpPr>
        <p:spPr>
          <a:xfrm>
            <a:off x="3830778" y="5084516"/>
            <a:ext cx="1482437" cy="584775"/>
          </a:xfrm>
          <a:prstGeom prst="rect">
            <a:avLst/>
          </a:prstGeom>
          <a:solidFill>
            <a:srgbClr val="FFFFFF">
              <a:alpha val="7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kumimoji="1" lang="ja-JP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ECC0F49-2AFC-0D42-A983-87A4A384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42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2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12085</TotalTime>
  <Words>1024</Words>
  <Application>Microsoft Office PowerPoint</Application>
  <PresentationFormat>画面に合わせる (4:3)</PresentationFormat>
  <Paragraphs>356</Paragraphs>
  <Slides>22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MS Gothic</vt:lpstr>
      <vt:lpstr>游ゴシック</vt:lpstr>
      <vt:lpstr>Arial</vt:lpstr>
      <vt:lpstr>Cambria Math</vt:lpstr>
      <vt:lpstr>Garamond</vt:lpstr>
      <vt:lpstr>Times New Roman</vt:lpstr>
      <vt:lpstr>Office テーマ</vt:lpstr>
      <vt:lpstr>福田研ゼミ進捗報告(11/26)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24</cp:revision>
  <dcterms:created xsi:type="dcterms:W3CDTF">2021-11-05T11:24:13Z</dcterms:created>
  <dcterms:modified xsi:type="dcterms:W3CDTF">2023-02-13T12:03:11Z</dcterms:modified>
</cp:coreProperties>
</file>